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305" r:id="rId1"/>
  </p:sldMasterIdLst>
  <p:notesMasterIdLst>
    <p:notesMasterId r:id="rId33"/>
  </p:notesMasterIdLst>
  <p:handoutMasterIdLst>
    <p:handoutMasterId r:id="rId34"/>
  </p:handoutMasterIdLst>
  <p:sldIdLst>
    <p:sldId id="257" r:id="rId2"/>
    <p:sldId id="259" r:id="rId3"/>
    <p:sldId id="260" r:id="rId4"/>
    <p:sldId id="281" r:id="rId5"/>
    <p:sldId id="282" r:id="rId6"/>
    <p:sldId id="266" r:id="rId7"/>
    <p:sldId id="302" r:id="rId8"/>
    <p:sldId id="295" r:id="rId9"/>
    <p:sldId id="296" r:id="rId10"/>
    <p:sldId id="297" r:id="rId11"/>
    <p:sldId id="298" r:id="rId12"/>
    <p:sldId id="305" r:id="rId13"/>
    <p:sldId id="289" r:id="rId14"/>
    <p:sldId id="306" r:id="rId15"/>
    <p:sldId id="307" r:id="rId16"/>
    <p:sldId id="262" r:id="rId17"/>
    <p:sldId id="265" r:id="rId18"/>
    <p:sldId id="303" r:id="rId19"/>
    <p:sldId id="271" r:id="rId20"/>
    <p:sldId id="272" r:id="rId21"/>
    <p:sldId id="285" r:id="rId22"/>
    <p:sldId id="275" r:id="rId23"/>
    <p:sldId id="276" r:id="rId24"/>
    <p:sldId id="277" r:id="rId25"/>
    <p:sldId id="301" r:id="rId26"/>
    <p:sldId id="278" r:id="rId27"/>
    <p:sldId id="299" r:id="rId28"/>
    <p:sldId id="300" r:id="rId29"/>
    <p:sldId id="279" r:id="rId30"/>
    <p:sldId id="292" r:id="rId31"/>
    <p:sldId id="287" r:id="rId32"/>
  </p:sldIdLst>
  <p:sldSz cx="9144000" cy="6858000" type="screen4x3"/>
  <p:notesSz cx="68580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87" autoAdjust="0"/>
    <p:restoredTop sz="86395" autoAdjust="0"/>
  </p:normalViewPr>
  <p:slideViewPr>
    <p:cSldViewPr>
      <p:cViewPr varScale="1">
        <p:scale>
          <a:sx n="51" d="100"/>
          <a:sy n="51" d="100"/>
        </p:scale>
        <p:origin x="852" y="72"/>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00" d="100"/>
        <a:sy n="100" d="100"/>
      </p:scale>
      <p:origin x="0" y="3984"/>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2"/>
            <a:ext cx="2971800" cy="466434"/>
          </a:xfrm>
          <a:prstGeom prst="rect">
            <a:avLst/>
          </a:prstGeom>
        </p:spPr>
        <p:txBody>
          <a:bodyPr vert="horz" lIns="92446" tIns="46223" rIns="92446" bIns="46223" rtlCol="0"/>
          <a:lstStyle>
            <a:lvl1pPr algn="l">
              <a:defRPr sz="1200"/>
            </a:lvl1pPr>
          </a:lstStyle>
          <a:p>
            <a:endParaRPr lang="en-US"/>
          </a:p>
        </p:txBody>
      </p:sp>
      <p:sp>
        <p:nvSpPr>
          <p:cNvPr id="3" name="Date Placeholder 2"/>
          <p:cNvSpPr>
            <a:spLocks noGrp="1"/>
          </p:cNvSpPr>
          <p:nvPr>
            <p:ph type="dt" sz="quarter" idx="1"/>
          </p:nvPr>
        </p:nvSpPr>
        <p:spPr>
          <a:xfrm>
            <a:off x="3884615" y="2"/>
            <a:ext cx="2971800" cy="466434"/>
          </a:xfrm>
          <a:prstGeom prst="rect">
            <a:avLst/>
          </a:prstGeom>
        </p:spPr>
        <p:txBody>
          <a:bodyPr vert="horz" lIns="92446" tIns="46223" rIns="92446" bIns="46223" rtlCol="0"/>
          <a:lstStyle>
            <a:lvl1pPr algn="r">
              <a:defRPr sz="1200"/>
            </a:lvl1pPr>
          </a:lstStyle>
          <a:p>
            <a:fld id="{A9744393-8BD6-4AC6-81DE-3625BC7C3E9A}" type="datetimeFigureOut">
              <a:rPr lang="en-US" smtClean="0"/>
              <a:t>10/19/2020</a:t>
            </a:fld>
            <a:endParaRPr lang="en-US"/>
          </a:p>
        </p:txBody>
      </p:sp>
      <p:sp>
        <p:nvSpPr>
          <p:cNvPr id="4" name="Footer Placeholder 3"/>
          <p:cNvSpPr>
            <a:spLocks noGrp="1"/>
          </p:cNvSpPr>
          <p:nvPr>
            <p:ph type="ftr" sz="quarter" idx="2"/>
          </p:nvPr>
        </p:nvSpPr>
        <p:spPr>
          <a:xfrm>
            <a:off x="1" y="8829967"/>
            <a:ext cx="2971800" cy="466433"/>
          </a:xfrm>
          <a:prstGeom prst="rect">
            <a:avLst/>
          </a:prstGeom>
        </p:spPr>
        <p:txBody>
          <a:bodyPr vert="horz" lIns="92446" tIns="46223" rIns="92446" bIns="46223" rtlCol="0" anchor="b"/>
          <a:lstStyle>
            <a:lvl1pPr algn="l">
              <a:defRPr sz="1200"/>
            </a:lvl1pPr>
          </a:lstStyle>
          <a:p>
            <a:endParaRPr lang="en-US"/>
          </a:p>
        </p:txBody>
      </p:sp>
      <p:sp>
        <p:nvSpPr>
          <p:cNvPr id="5" name="Slide Number Placeholder 4"/>
          <p:cNvSpPr>
            <a:spLocks noGrp="1"/>
          </p:cNvSpPr>
          <p:nvPr>
            <p:ph type="sldNum" sz="quarter" idx="3"/>
          </p:nvPr>
        </p:nvSpPr>
        <p:spPr>
          <a:xfrm>
            <a:off x="3884615" y="8829967"/>
            <a:ext cx="2971800" cy="466433"/>
          </a:xfrm>
          <a:prstGeom prst="rect">
            <a:avLst/>
          </a:prstGeom>
        </p:spPr>
        <p:txBody>
          <a:bodyPr vert="horz" lIns="92446" tIns="46223" rIns="92446" bIns="46223" rtlCol="0" anchor="b"/>
          <a:lstStyle>
            <a:lvl1pPr algn="r">
              <a:defRPr sz="1200"/>
            </a:lvl1pPr>
          </a:lstStyle>
          <a:p>
            <a:fld id="{48408CD4-1011-4187-AE0F-8D03046A5B7C}" type="slidenum">
              <a:rPr lang="en-US" smtClean="0"/>
              <a:t>‹#›</a:t>
            </a:fld>
            <a:endParaRPr lang="en-US"/>
          </a:p>
        </p:txBody>
      </p:sp>
    </p:spTree>
    <p:extLst>
      <p:ext uri="{BB962C8B-B14F-4D97-AF65-F5344CB8AC3E}">
        <p14:creationId xmlns:p14="http://schemas.microsoft.com/office/powerpoint/2010/main" val="17288510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71800" cy="464820"/>
          </a:xfrm>
          <a:prstGeom prst="rect">
            <a:avLst/>
          </a:prstGeom>
        </p:spPr>
        <p:txBody>
          <a:bodyPr vert="horz" lIns="92446" tIns="46223" rIns="92446" bIns="46223" rtlCol="0"/>
          <a:lstStyle>
            <a:lvl1pPr algn="l">
              <a:defRPr sz="1200"/>
            </a:lvl1pPr>
          </a:lstStyle>
          <a:p>
            <a:endParaRPr lang="en-US"/>
          </a:p>
        </p:txBody>
      </p:sp>
      <p:sp>
        <p:nvSpPr>
          <p:cNvPr id="3" name="Date Placeholder 2"/>
          <p:cNvSpPr>
            <a:spLocks noGrp="1"/>
          </p:cNvSpPr>
          <p:nvPr>
            <p:ph type="dt" idx="1"/>
          </p:nvPr>
        </p:nvSpPr>
        <p:spPr>
          <a:xfrm>
            <a:off x="3884615" y="0"/>
            <a:ext cx="2971800" cy="464820"/>
          </a:xfrm>
          <a:prstGeom prst="rect">
            <a:avLst/>
          </a:prstGeom>
        </p:spPr>
        <p:txBody>
          <a:bodyPr vert="horz" lIns="92446" tIns="46223" rIns="92446" bIns="46223" rtlCol="0"/>
          <a:lstStyle>
            <a:lvl1pPr algn="r">
              <a:defRPr sz="1200"/>
            </a:lvl1pPr>
          </a:lstStyle>
          <a:p>
            <a:fld id="{ED0B978D-2DA8-43A4-8A3F-D6CDD9E5393C}" type="datetimeFigureOut">
              <a:rPr lang="en-US" smtClean="0"/>
              <a:t>10/19/2020</a:t>
            </a:fld>
            <a:endParaRPr lang="en-US"/>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2446" tIns="46223" rIns="92446" bIns="46223" rtlCol="0" anchor="ctr"/>
          <a:lstStyle/>
          <a:p>
            <a:endParaRPr lang="en-US"/>
          </a:p>
        </p:txBody>
      </p:sp>
      <p:sp>
        <p:nvSpPr>
          <p:cNvPr id="5" name="Notes Placeholder 4"/>
          <p:cNvSpPr>
            <a:spLocks noGrp="1"/>
          </p:cNvSpPr>
          <p:nvPr>
            <p:ph type="body" sz="quarter" idx="3"/>
          </p:nvPr>
        </p:nvSpPr>
        <p:spPr>
          <a:xfrm>
            <a:off x="685801" y="4415790"/>
            <a:ext cx="5486400" cy="4183380"/>
          </a:xfrm>
          <a:prstGeom prst="rect">
            <a:avLst/>
          </a:prstGeom>
        </p:spPr>
        <p:txBody>
          <a:bodyPr vert="horz" lIns="92446" tIns="46223" rIns="92446" bIns="46223"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29967"/>
            <a:ext cx="2971800" cy="464820"/>
          </a:xfrm>
          <a:prstGeom prst="rect">
            <a:avLst/>
          </a:prstGeom>
        </p:spPr>
        <p:txBody>
          <a:bodyPr vert="horz" lIns="92446" tIns="46223" rIns="92446" bIns="46223" rtlCol="0" anchor="b"/>
          <a:lstStyle>
            <a:lvl1pPr algn="l">
              <a:defRPr sz="1200"/>
            </a:lvl1pPr>
          </a:lstStyle>
          <a:p>
            <a:endParaRPr lang="en-US"/>
          </a:p>
        </p:txBody>
      </p:sp>
      <p:sp>
        <p:nvSpPr>
          <p:cNvPr id="7" name="Slide Number Placeholder 6"/>
          <p:cNvSpPr>
            <a:spLocks noGrp="1"/>
          </p:cNvSpPr>
          <p:nvPr>
            <p:ph type="sldNum" sz="quarter" idx="5"/>
          </p:nvPr>
        </p:nvSpPr>
        <p:spPr>
          <a:xfrm>
            <a:off x="3884615" y="8829967"/>
            <a:ext cx="2971800" cy="464820"/>
          </a:xfrm>
          <a:prstGeom prst="rect">
            <a:avLst/>
          </a:prstGeom>
        </p:spPr>
        <p:txBody>
          <a:bodyPr vert="horz" lIns="92446" tIns="46223" rIns="92446" bIns="46223" rtlCol="0" anchor="b"/>
          <a:lstStyle>
            <a:lvl1pPr algn="r">
              <a:defRPr sz="1200"/>
            </a:lvl1pPr>
          </a:lstStyle>
          <a:p>
            <a:fld id="{DAD27799-360D-4F41-836C-A488582E8ED8}" type="slidenum">
              <a:rPr lang="en-US" smtClean="0"/>
              <a:t>‹#›</a:t>
            </a:fld>
            <a:endParaRPr lang="en-US"/>
          </a:p>
        </p:txBody>
      </p:sp>
    </p:spTree>
    <p:extLst>
      <p:ext uri="{BB962C8B-B14F-4D97-AF65-F5344CB8AC3E}">
        <p14:creationId xmlns:p14="http://schemas.microsoft.com/office/powerpoint/2010/main" val="41707120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Bill to</a:t>
            </a:r>
            <a:r>
              <a:rPr lang="en-US" baseline="0" dirty="0" smtClean="0"/>
              <a:t> do welcome</a:t>
            </a:r>
          </a:p>
          <a:p>
            <a:r>
              <a:rPr lang="en-US" baseline="0" dirty="0" smtClean="0"/>
              <a:t>Melena to introduce the Financial Aid Office members</a:t>
            </a:r>
            <a:endParaRPr lang="en-US" dirty="0"/>
          </a:p>
        </p:txBody>
      </p:sp>
      <p:sp>
        <p:nvSpPr>
          <p:cNvPr id="4" name="Slide Number Placeholder 3"/>
          <p:cNvSpPr>
            <a:spLocks noGrp="1"/>
          </p:cNvSpPr>
          <p:nvPr>
            <p:ph type="sldNum" sz="quarter" idx="10"/>
          </p:nvPr>
        </p:nvSpPr>
        <p:spPr/>
        <p:txBody>
          <a:bodyPr/>
          <a:lstStyle/>
          <a:p>
            <a:fld id="{DAD27799-360D-4F41-836C-A488582E8ED8}" type="slidenum">
              <a:rPr lang="en-US" smtClean="0"/>
              <a:t>1</a:t>
            </a:fld>
            <a:endParaRPr lang="en-US"/>
          </a:p>
        </p:txBody>
      </p:sp>
    </p:spTree>
    <p:extLst>
      <p:ext uri="{BB962C8B-B14F-4D97-AF65-F5344CB8AC3E}">
        <p14:creationId xmlns:p14="http://schemas.microsoft.com/office/powerpoint/2010/main" val="18158520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Susan</a:t>
            </a:r>
          </a:p>
          <a:p>
            <a:endParaRPr lang="en-US" dirty="0"/>
          </a:p>
        </p:txBody>
      </p:sp>
      <p:sp>
        <p:nvSpPr>
          <p:cNvPr id="4" name="Slide Number Placeholder 3"/>
          <p:cNvSpPr>
            <a:spLocks noGrp="1"/>
          </p:cNvSpPr>
          <p:nvPr>
            <p:ph type="sldNum" sz="quarter" idx="10"/>
          </p:nvPr>
        </p:nvSpPr>
        <p:spPr/>
        <p:txBody>
          <a:bodyPr/>
          <a:lstStyle/>
          <a:p>
            <a:fld id="{DAD27799-360D-4F41-836C-A488582E8ED8}" type="slidenum">
              <a:rPr lang="en-US" smtClean="0"/>
              <a:t>10</a:t>
            </a:fld>
            <a:endParaRPr lang="en-US"/>
          </a:p>
        </p:txBody>
      </p:sp>
    </p:spTree>
    <p:extLst>
      <p:ext uri="{BB962C8B-B14F-4D97-AF65-F5344CB8AC3E}">
        <p14:creationId xmlns:p14="http://schemas.microsoft.com/office/powerpoint/2010/main" val="24722656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Yvette</a:t>
            </a:r>
          </a:p>
          <a:p>
            <a:pPr>
              <a:lnSpc>
                <a:spcPct val="95000"/>
              </a:lnSpc>
            </a:pPr>
            <a:r>
              <a:rPr lang="en-US" dirty="0" smtClean="0">
                <a:solidFill>
                  <a:srgbClr val="FF0000"/>
                </a:solidFill>
              </a:rPr>
              <a:t>What is Expected Family Contribution (EFC)?-</a:t>
            </a:r>
            <a:r>
              <a:rPr lang="en-US" sz="1200" dirty="0" smtClean="0">
                <a:latin typeface="Arial" panose="020B0604020202020204" pitchFamily="34" charset="0"/>
                <a:cs typeface="Arial" panose="020B0604020202020204" pitchFamily="34" charset="0"/>
              </a:rPr>
              <a:t>A federal government calculation from the data you provided on the FAFSA</a:t>
            </a:r>
          </a:p>
          <a:p>
            <a:pPr>
              <a:lnSpc>
                <a:spcPct val="95000"/>
              </a:lnSpc>
            </a:pPr>
            <a:r>
              <a:rPr lang="en-US" sz="1200" dirty="0" smtClean="0">
                <a:latin typeface="Arial" panose="020B0604020202020204" pitchFamily="34" charset="0"/>
                <a:cs typeface="Arial" panose="020B0604020202020204" pitchFamily="34" charset="0"/>
              </a:rPr>
              <a:t>stays the same regardless of college</a:t>
            </a:r>
          </a:p>
          <a:p>
            <a:pPr>
              <a:lnSpc>
                <a:spcPct val="95000"/>
              </a:lnSpc>
            </a:pPr>
            <a:r>
              <a:rPr lang="en-US" sz="1200" dirty="0" smtClean="0">
                <a:latin typeface="Arial" panose="020B0604020202020204" pitchFamily="34" charset="0"/>
                <a:cs typeface="Arial" panose="020B0604020202020204" pitchFamily="34" charset="0"/>
              </a:rPr>
              <a:t>Both Income and assets of student and parent are reviewed</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rgbClr val="FF0000"/>
                </a:solidFill>
              </a:rPr>
              <a:t>Award Package- </a:t>
            </a:r>
            <a:r>
              <a:rPr lang="en-US" sz="1200" dirty="0" smtClean="0"/>
              <a:t>A listing of all funds made available to the student for one academic year from one college. May include funds from the institution, federal government, state government, and outside sources.</a:t>
            </a:r>
          </a:p>
          <a:p>
            <a:r>
              <a:rPr lang="en-US" sz="1200" dirty="0" smtClean="0">
                <a:solidFill>
                  <a:srgbClr val="FF0000"/>
                </a:solidFill>
              </a:rPr>
              <a:t>Satisfactory Academic Progress-</a:t>
            </a:r>
            <a:r>
              <a:rPr lang="en-US" sz="1200" dirty="0" smtClean="0"/>
              <a:t>Satisfactory Academic Progress (SAP) is required by all institutions.  Students must maintain a certain GPA in order to keep their financial aid and they must have a cumulative 67% passing rate. </a:t>
            </a:r>
          </a:p>
          <a:p>
            <a:endParaRPr lang="en-US" sz="1200" dirty="0" smtClean="0"/>
          </a:p>
          <a:p>
            <a:r>
              <a:rPr lang="en-US" sz="1200" dirty="0" smtClean="0"/>
              <a:t>The GPA for institutional aid (merit awards) may be different from the federal requirements.  Please check with the school you will be attending.</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1" dirty="0" smtClean="0">
              <a:solidFill>
                <a:srgbClr val="FF0000"/>
              </a:solidFill>
            </a:endParaRPr>
          </a:p>
          <a:p>
            <a:r>
              <a:rPr lang="en-US" b="1" dirty="0" smtClean="0">
                <a:solidFill>
                  <a:srgbClr val="FF0000"/>
                </a:solidFill>
              </a:rPr>
              <a:t/>
            </a:r>
            <a:br>
              <a:rPr lang="en-US" b="1" dirty="0" smtClean="0">
                <a:solidFill>
                  <a:srgbClr val="FF0000"/>
                </a:solidFill>
              </a:rPr>
            </a:br>
            <a:endParaRPr lang="en-US" dirty="0"/>
          </a:p>
        </p:txBody>
      </p:sp>
      <p:sp>
        <p:nvSpPr>
          <p:cNvPr id="4" name="Slide Number Placeholder 3"/>
          <p:cNvSpPr>
            <a:spLocks noGrp="1"/>
          </p:cNvSpPr>
          <p:nvPr>
            <p:ph type="sldNum" sz="quarter" idx="10"/>
          </p:nvPr>
        </p:nvSpPr>
        <p:spPr/>
        <p:txBody>
          <a:bodyPr/>
          <a:lstStyle/>
          <a:p>
            <a:fld id="{DAD27799-360D-4F41-836C-A488582E8ED8}" type="slidenum">
              <a:rPr lang="en-US" smtClean="0"/>
              <a:t>11</a:t>
            </a:fld>
            <a:endParaRPr lang="en-US"/>
          </a:p>
        </p:txBody>
      </p:sp>
    </p:spTree>
    <p:extLst>
      <p:ext uri="{BB962C8B-B14F-4D97-AF65-F5344CB8AC3E}">
        <p14:creationId xmlns:p14="http://schemas.microsoft.com/office/powerpoint/2010/main" val="31556832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Yvette</a:t>
            </a:r>
            <a:endParaRPr lang="en-US" dirty="0"/>
          </a:p>
        </p:txBody>
      </p:sp>
      <p:sp>
        <p:nvSpPr>
          <p:cNvPr id="4" name="Slide Number Placeholder 3"/>
          <p:cNvSpPr>
            <a:spLocks noGrp="1"/>
          </p:cNvSpPr>
          <p:nvPr>
            <p:ph type="sldNum" sz="quarter" idx="10"/>
          </p:nvPr>
        </p:nvSpPr>
        <p:spPr/>
        <p:txBody>
          <a:bodyPr/>
          <a:lstStyle/>
          <a:p>
            <a:fld id="{DAD27799-360D-4F41-836C-A488582E8ED8}" type="slidenum">
              <a:rPr lang="en-US" smtClean="0"/>
              <a:t>13</a:t>
            </a:fld>
            <a:endParaRPr lang="en-US"/>
          </a:p>
        </p:txBody>
      </p:sp>
    </p:spTree>
    <p:extLst>
      <p:ext uri="{BB962C8B-B14F-4D97-AF65-F5344CB8AC3E}">
        <p14:creationId xmlns:p14="http://schemas.microsoft.com/office/powerpoint/2010/main" val="38725771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Yvette</a:t>
            </a:r>
            <a:endParaRPr lang="en-US" dirty="0"/>
          </a:p>
        </p:txBody>
      </p:sp>
      <p:sp>
        <p:nvSpPr>
          <p:cNvPr id="4" name="Slide Number Placeholder 3"/>
          <p:cNvSpPr>
            <a:spLocks noGrp="1"/>
          </p:cNvSpPr>
          <p:nvPr>
            <p:ph type="sldNum" sz="quarter" idx="10"/>
          </p:nvPr>
        </p:nvSpPr>
        <p:spPr/>
        <p:txBody>
          <a:bodyPr/>
          <a:lstStyle/>
          <a:p>
            <a:fld id="{DAD27799-360D-4F41-836C-A488582E8ED8}" type="slidenum">
              <a:rPr lang="en-US" smtClean="0"/>
              <a:t>16</a:t>
            </a:fld>
            <a:endParaRPr lang="en-US"/>
          </a:p>
        </p:txBody>
      </p:sp>
    </p:spTree>
    <p:extLst>
      <p:ext uri="{BB962C8B-B14F-4D97-AF65-F5344CB8AC3E}">
        <p14:creationId xmlns:p14="http://schemas.microsoft.com/office/powerpoint/2010/main" val="42728493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Yvette</a:t>
            </a:r>
            <a:endParaRPr lang="en-US" dirty="0"/>
          </a:p>
        </p:txBody>
      </p:sp>
      <p:sp>
        <p:nvSpPr>
          <p:cNvPr id="4" name="Slide Number Placeholder 3"/>
          <p:cNvSpPr>
            <a:spLocks noGrp="1"/>
          </p:cNvSpPr>
          <p:nvPr>
            <p:ph type="sldNum" sz="quarter" idx="10"/>
          </p:nvPr>
        </p:nvSpPr>
        <p:spPr/>
        <p:txBody>
          <a:bodyPr/>
          <a:lstStyle/>
          <a:p>
            <a:fld id="{DAD27799-360D-4F41-836C-A488582E8ED8}" type="slidenum">
              <a:rPr lang="en-US" smtClean="0"/>
              <a:t>17</a:t>
            </a:fld>
            <a:endParaRPr lang="en-US"/>
          </a:p>
        </p:txBody>
      </p:sp>
    </p:spTree>
    <p:extLst>
      <p:ext uri="{BB962C8B-B14F-4D97-AF65-F5344CB8AC3E}">
        <p14:creationId xmlns:p14="http://schemas.microsoft.com/office/powerpoint/2010/main" val="381712785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Yvette</a:t>
            </a:r>
            <a:endParaRPr lang="en-US" dirty="0"/>
          </a:p>
        </p:txBody>
      </p:sp>
      <p:sp>
        <p:nvSpPr>
          <p:cNvPr id="4" name="Slide Number Placeholder 3"/>
          <p:cNvSpPr>
            <a:spLocks noGrp="1"/>
          </p:cNvSpPr>
          <p:nvPr>
            <p:ph type="sldNum" sz="quarter" idx="10"/>
          </p:nvPr>
        </p:nvSpPr>
        <p:spPr/>
        <p:txBody>
          <a:bodyPr/>
          <a:lstStyle/>
          <a:p>
            <a:fld id="{DAD27799-360D-4F41-836C-A488582E8ED8}" type="slidenum">
              <a:rPr lang="en-US" smtClean="0"/>
              <a:t>18</a:t>
            </a:fld>
            <a:endParaRPr lang="en-US"/>
          </a:p>
        </p:txBody>
      </p:sp>
    </p:spTree>
    <p:extLst>
      <p:ext uri="{BB962C8B-B14F-4D97-AF65-F5344CB8AC3E}">
        <p14:creationId xmlns:p14="http://schemas.microsoft.com/office/powerpoint/2010/main" val="9623967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Susan</a:t>
            </a:r>
            <a:endParaRPr lang="en-US" dirty="0"/>
          </a:p>
        </p:txBody>
      </p:sp>
      <p:sp>
        <p:nvSpPr>
          <p:cNvPr id="4" name="Slide Number Placeholder 3"/>
          <p:cNvSpPr>
            <a:spLocks noGrp="1"/>
          </p:cNvSpPr>
          <p:nvPr>
            <p:ph type="sldNum" sz="quarter" idx="10"/>
          </p:nvPr>
        </p:nvSpPr>
        <p:spPr/>
        <p:txBody>
          <a:bodyPr/>
          <a:lstStyle/>
          <a:p>
            <a:fld id="{DAD27799-360D-4F41-836C-A488582E8ED8}" type="slidenum">
              <a:rPr lang="en-US" smtClean="0"/>
              <a:t>19</a:t>
            </a:fld>
            <a:endParaRPr lang="en-US"/>
          </a:p>
        </p:txBody>
      </p:sp>
    </p:spTree>
    <p:extLst>
      <p:ext uri="{BB962C8B-B14F-4D97-AF65-F5344CB8AC3E}">
        <p14:creationId xmlns:p14="http://schemas.microsoft.com/office/powerpoint/2010/main" val="269886905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Susan</a:t>
            </a:r>
            <a:endParaRPr lang="en-US" dirty="0"/>
          </a:p>
        </p:txBody>
      </p:sp>
      <p:sp>
        <p:nvSpPr>
          <p:cNvPr id="4" name="Slide Number Placeholder 3"/>
          <p:cNvSpPr>
            <a:spLocks noGrp="1"/>
          </p:cNvSpPr>
          <p:nvPr>
            <p:ph type="sldNum" sz="quarter" idx="10"/>
          </p:nvPr>
        </p:nvSpPr>
        <p:spPr/>
        <p:txBody>
          <a:bodyPr/>
          <a:lstStyle/>
          <a:p>
            <a:fld id="{DAD27799-360D-4F41-836C-A488582E8ED8}" type="slidenum">
              <a:rPr lang="en-US" smtClean="0"/>
              <a:t>20</a:t>
            </a:fld>
            <a:endParaRPr lang="en-US"/>
          </a:p>
        </p:txBody>
      </p:sp>
    </p:spTree>
    <p:extLst>
      <p:ext uri="{BB962C8B-B14F-4D97-AF65-F5344CB8AC3E}">
        <p14:creationId xmlns:p14="http://schemas.microsoft.com/office/powerpoint/2010/main" val="247343041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Susan</a:t>
            </a:r>
            <a:endParaRPr lang="en-US" dirty="0"/>
          </a:p>
        </p:txBody>
      </p:sp>
      <p:sp>
        <p:nvSpPr>
          <p:cNvPr id="4" name="Slide Number Placeholder 3"/>
          <p:cNvSpPr>
            <a:spLocks noGrp="1"/>
          </p:cNvSpPr>
          <p:nvPr>
            <p:ph type="sldNum" sz="quarter" idx="10"/>
          </p:nvPr>
        </p:nvSpPr>
        <p:spPr/>
        <p:txBody>
          <a:bodyPr/>
          <a:lstStyle/>
          <a:p>
            <a:fld id="{DAD27799-360D-4F41-836C-A488582E8ED8}" type="slidenum">
              <a:rPr lang="en-US" smtClean="0"/>
              <a:t>21</a:t>
            </a:fld>
            <a:endParaRPr lang="en-US"/>
          </a:p>
        </p:txBody>
      </p:sp>
    </p:spTree>
    <p:extLst>
      <p:ext uri="{BB962C8B-B14F-4D97-AF65-F5344CB8AC3E}">
        <p14:creationId xmlns:p14="http://schemas.microsoft.com/office/powerpoint/2010/main" val="340885025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Susan</a:t>
            </a:r>
            <a:endParaRPr lang="en-US" dirty="0"/>
          </a:p>
        </p:txBody>
      </p:sp>
      <p:sp>
        <p:nvSpPr>
          <p:cNvPr id="4" name="Slide Number Placeholder 3"/>
          <p:cNvSpPr>
            <a:spLocks noGrp="1"/>
          </p:cNvSpPr>
          <p:nvPr>
            <p:ph type="sldNum" sz="quarter" idx="10"/>
          </p:nvPr>
        </p:nvSpPr>
        <p:spPr/>
        <p:txBody>
          <a:bodyPr/>
          <a:lstStyle/>
          <a:p>
            <a:fld id="{DAD27799-360D-4F41-836C-A488582E8ED8}" type="slidenum">
              <a:rPr lang="en-US" smtClean="0"/>
              <a:t>22</a:t>
            </a:fld>
            <a:endParaRPr lang="en-US"/>
          </a:p>
        </p:txBody>
      </p:sp>
    </p:spTree>
    <p:extLst>
      <p:ext uri="{BB962C8B-B14F-4D97-AF65-F5344CB8AC3E}">
        <p14:creationId xmlns:p14="http://schemas.microsoft.com/office/powerpoint/2010/main" val="14297715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7"/>
          <p:cNvSpPr>
            <a:spLocks noGrp="1" noChangeArrowheads="1"/>
          </p:cNvSpPr>
          <p:nvPr>
            <p:ph type="sldNum" sz="quarter" idx="5"/>
          </p:nvPr>
        </p:nvSpPr>
        <p:spPr>
          <a:noFill/>
        </p:spPr>
        <p:txBody>
          <a:bodyPr/>
          <a:lstStyle/>
          <a:p>
            <a:pPr defTabSz="976168">
              <a:defRPr/>
            </a:pPr>
            <a:fld id="{BD271A48-0907-4B9A-9683-94634E7A37DB}" type="slidenum">
              <a:rPr lang="en-US" sz="1300">
                <a:solidFill>
                  <a:prstClr val="black"/>
                </a:solidFill>
                <a:latin typeface="Calibri"/>
              </a:rPr>
              <a:pPr defTabSz="976168">
                <a:defRPr/>
              </a:pPr>
              <a:t>2</a:t>
            </a:fld>
            <a:endParaRPr lang="en-US" sz="1300" dirty="0">
              <a:solidFill>
                <a:prstClr val="black"/>
              </a:solidFill>
              <a:latin typeface="Calibri"/>
            </a:endParaRPr>
          </a:p>
        </p:txBody>
      </p:sp>
      <p:sp>
        <p:nvSpPr>
          <p:cNvPr id="22530" name="Rectangle 2"/>
          <p:cNvSpPr>
            <a:spLocks noGrp="1" noRot="1" noChangeAspect="1" noChangeArrowheads="1" noTextEdit="1"/>
          </p:cNvSpPr>
          <p:nvPr>
            <p:ph type="sldImg"/>
          </p:nvPr>
        </p:nvSpPr>
        <p:spPr>
          <a:ln/>
        </p:spPr>
      </p:sp>
      <p:sp>
        <p:nvSpPr>
          <p:cNvPr id="22531" name="Rectangle 3"/>
          <p:cNvSpPr>
            <a:spLocks noGrp="1" noChangeArrowheads="1"/>
          </p:cNvSpPr>
          <p:nvPr>
            <p:ph type="body" idx="1"/>
          </p:nvPr>
        </p:nvSpPr>
        <p:spPr>
          <a:noFill/>
          <a:ln/>
        </p:spPr>
        <p:txBody>
          <a:bodyPr/>
          <a:lstStyle/>
          <a:p>
            <a:pPr eaLnBrk="1" hangingPunct="1"/>
            <a:r>
              <a:rPr lang="en-US" dirty="0" smtClean="0"/>
              <a:t>Susan</a:t>
            </a:r>
          </a:p>
          <a:p>
            <a:pPr eaLnBrk="1" hangingPunct="1"/>
            <a:endParaRPr lang="en-US" dirty="0"/>
          </a:p>
        </p:txBody>
      </p:sp>
    </p:spTree>
    <p:extLst>
      <p:ext uri="{BB962C8B-B14F-4D97-AF65-F5344CB8AC3E}">
        <p14:creationId xmlns:p14="http://schemas.microsoft.com/office/powerpoint/2010/main" val="207301306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Yvette</a:t>
            </a:r>
            <a:endParaRPr lang="en-US" dirty="0"/>
          </a:p>
        </p:txBody>
      </p:sp>
      <p:sp>
        <p:nvSpPr>
          <p:cNvPr id="4" name="Slide Number Placeholder 3"/>
          <p:cNvSpPr>
            <a:spLocks noGrp="1"/>
          </p:cNvSpPr>
          <p:nvPr>
            <p:ph type="sldNum" sz="quarter" idx="10"/>
          </p:nvPr>
        </p:nvSpPr>
        <p:spPr/>
        <p:txBody>
          <a:bodyPr/>
          <a:lstStyle/>
          <a:p>
            <a:fld id="{DAD27799-360D-4F41-836C-A488582E8ED8}" type="slidenum">
              <a:rPr lang="en-US" smtClean="0"/>
              <a:t>23</a:t>
            </a:fld>
            <a:endParaRPr lang="en-US"/>
          </a:p>
        </p:txBody>
      </p:sp>
    </p:spTree>
    <p:extLst>
      <p:ext uri="{BB962C8B-B14F-4D97-AF65-F5344CB8AC3E}">
        <p14:creationId xmlns:p14="http://schemas.microsoft.com/office/powerpoint/2010/main" val="281141629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Yvette</a:t>
            </a:r>
            <a:endParaRPr lang="en-US" dirty="0"/>
          </a:p>
        </p:txBody>
      </p:sp>
      <p:sp>
        <p:nvSpPr>
          <p:cNvPr id="4" name="Slide Number Placeholder 3"/>
          <p:cNvSpPr>
            <a:spLocks noGrp="1"/>
          </p:cNvSpPr>
          <p:nvPr>
            <p:ph type="sldNum" sz="quarter" idx="10"/>
          </p:nvPr>
        </p:nvSpPr>
        <p:spPr/>
        <p:txBody>
          <a:bodyPr/>
          <a:lstStyle/>
          <a:p>
            <a:fld id="{DAD27799-360D-4F41-836C-A488582E8ED8}" type="slidenum">
              <a:rPr lang="en-US" smtClean="0"/>
              <a:t>24</a:t>
            </a:fld>
            <a:endParaRPr lang="en-US"/>
          </a:p>
        </p:txBody>
      </p:sp>
    </p:spTree>
    <p:extLst>
      <p:ext uri="{BB962C8B-B14F-4D97-AF65-F5344CB8AC3E}">
        <p14:creationId xmlns:p14="http://schemas.microsoft.com/office/powerpoint/2010/main" val="401028127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Yvette</a:t>
            </a:r>
            <a:endParaRPr lang="en-US" dirty="0"/>
          </a:p>
        </p:txBody>
      </p:sp>
      <p:sp>
        <p:nvSpPr>
          <p:cNvPr id="4" name="Slide Number Placeholder 3"/>
          <p:cNvSpPr>
            <a:spLocks noGrp="1"/>
          </p:cNvSpPr>
          <p:nvPr>
            <p:ph type="sldNum" sz="quarter" idx="10"/>
          </p:nvPr>
        </p:nvSpPr>
        <p:spPr/>
        <p:txBody>
          <a:bodyPr/>
          <a:lstStyle/>
          <a:p>
            <a:fld id="{DAD27799-360D-4F41-836C-A488582E8ED8}" type="slidenum">
              <a:rPr lang="en-US" smtClean="0"/>
              <a:t>25</a:t>
            </a:fld>
            <a:endParaRPr lang="en-US"/>
          </a:p>
        </p:txBody>
      </p:sp>
    </p:spTree>
    <p:extLst>
      <p:ext uri="{BB962C8B-B14F-4D97-AF65-F5344CB8AC3E}">
        <p14:creationId xmlns:p14="http://schemas.microsoft.com/office/powerpoint/2010/main" val="269306144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Yvette</a:t>
            </a:r>
            <a:endParaRPr lang="en-US" dirty="0"/>
          </a:p>
        </p:txBody>
      </p:sp>
      <p:sp>
        <p:nvSpPr>
          <p:cNvPr id="4" name="Slide Number Placeholder 3"/>
          <p:cNvSpPr>
            <a:spLocks noGrp="1"/>
          </p:cNvSpPr>
          <p:nvPr>
            <p:ph type="sldNum" sz="quarter" idx="10"/>
          </p:nvPr>
        </p:nvSpPr>
        <p:spPr/>
        <p:txBody>
          <a:bodyPr/>
          <a:lstStyle/>
          <a:p>
            <a:fld id="{DAD27799-360D-4F41-836C-A488582E8ED8}" type="slidenum">
              <a:rPr lang="en-US" smtClean="0"/>
              <a:t>26</a:t>
            </a:fld>
            <a:endParaRPr lang="en-US"/>
          </a:p>
        </p:txBody>
      </p:sp>
    </p:spTree>
    <p:extLst>
      <p:ext uri="{BB962C8B-B14F-4D97-AF65-F5344CB8AC3E}">
        <p14:creationId xmlns:p14="http://schemas.microsoft.com/office/powerpoint/2010/main" val="145929127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Yvette</a:t>
            </a:r>
            <a:endParaRPr lang="en-US" dirty="0"/>
          </a:p>
        </p:txBody>
      </p:sp>
      <p:sp>
        <p:nvSpPr>
          <p:cNvPr id="4" name="Slide Number Placeholder 3"/>
          <p:cNvSpPr>
            <a:spLocks noGrp="1"/>
          </p:cNvSpPr>
          <p:nvPr>
            <p:ph type="sldNum" sz="quarter" idx="10"/>
          </p:nvPr>
        </p:nvSpPr>
        <p:spPr/>
        <p:txBody>
          <a:bodyPr/>
          <a:lstStyle/>
          <a:p>
            <a:fld id="{DAD27799-360D-4F41-836C-A488582E8ED8}" type="slidenum">
              <a:rPr lang="en-US" smtClean="0"/>
              <a:t>27</a:t>
            </a:fld>
            <a:endParaRPr lang="en-US"/>
          </a:p>
        </p:txBody>
      </p:sp>
    </p:spTree>
    <p:extLst>
      <p:ext uri="{BB962C8B-B14F-4D97-AF65-F5344CB8AC3E}">
        <p14:creationId xmlns:p14="http://schemas.microsoft.com/office/powerpoint/2010/main" val="11094282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Yvette</a:t>
            </a:r>
            <a:endParaRPr lang="en-US" dirty="0"/>
          </a:p>
        </p:txBody>
      </p:sp>
      <p:sp>
        <p:nvSpPr>
          <p:cNvPr id="4" name="Slide Number Placeholder 3"/>
          <p:cNvSpPr>
            <a:spLocks noGrp="1"/>
          </p:cNvSpPr>
          <p:nvPr>
            <p:ph type="sldNum" sz="quarter" idx="10"/>
          </p:nvPr>
        </p:nvSpPr>
        <p:spPr/>
        <p:txBody>
          <a:bodyPr/>
          <a:lstStyle/>
          <a:p>
            <a:fld id="{DAD27799-360D-4F41-836C-A488582E8ED8}" type="slidenum">
              <a:rPr lang="en-US" smtClean="0"/>
              <a:t>28</a:t>
            </a:fld>
            <a:endParaRPr lang="en-US"/>
          </a:p>
        </p:txBody>
      </p:sp>
    </p:spTree>
    <p:extLst>
      <p:ext uri="{BB962C8B-B14F-4D97-AF65-F5344CB8AC3E}">
        <p14:creationId xmlns:p14="http://schemas.microsoft.com/office/powerpoint/2010/main" val="133278343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Susan</a:t>
            </a:r>
            <a:endParaRPr lang="en-US" dirty="0"/>
          </a:p>
        </p:txBody>
      </p:sp>
      <p:sp>
        <p:nvSpPr>
          <p:cNvPr id="4" name="Slide Number Placeholder 3"/>
          <p:cNvSpPr>
            <a:spLocks noGrp="1"/>
          </p:cNvSpPr>
          <p:nvPr>
            <p:ph type="sldNum" sz="quarter" idx="10"/>
          </p:nvPr>
        </p:nvSpPr>
        <p:spPr/>
        <p:txBody>
          <a:bodyPr/>
          <a:lstStyle/>
          <a:p>
            <a:fld id="{DAD27799-360D-4F41-836C-A488582E8ED8}" type="slidenum">
              <a:rPr lang="en-US" smtClean="0"/>
              <a:t>29</a:t>
            </a:fld>
            <a:endParaRPr lang="en-US"/>
          </a:p>
        </p:txBody>
      </p:sp>
    </p:spTree>
    <p:extLst>
      <p:ext uri="{BB962C8B-B14F-4D97-AF65-F5344CB8AC3E}">
        <p14:creationId xmlns:p14="http://schemas.microsoft.com/office/powerpoint/2010/main" val="291269957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Susan</a:t>
            </a:r>
            <a:endParaRPr lang="en-US" dirty="0"/>
          </a:p>
        </p:txBody>
      </p:sp>
      <p:sp>
        <p:nvSpPr>
          <p:cNvPr id="4" name="Slide Number Placeholder 3"/>
          <p:cNvSpPr>
            <a:spLocks noGrp="1"/>
          </p:cNvSpPr>
          <p:nvPr>
            <p:ph type="sldNum" sz="quarter" idx="10"/>
          </p:nvPr>
        </p:nvSpPr>
        <p:spPr/>
        <p:txBody>
          <a:bodyPr/>
          <a:lstStyle/>
          <a:p>
            <a:fld id="{DAD27799-360D-4F41-836C-A488582E8ED8}" type="slidenum">
              <a:rPr lang="en-US" smtClean="0"/>
              <a:t>30</a:t>
            </a:fld>
            <a:endParaRPr lang="en-US"/>
          </a:p>
        </p:txBody>
      </p:sp>
    </p:spTree>
    <p:extLst>
      <p:ext uri="{BB962C8B-B14F-4D97-AF65-F5344CB8AC3E}">
        <p14:creationId xmlns:p14="http://schemas.microsoft.com/office/powerpoint/2010/main" val="358905521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Melena-wrap up</a:t>
            </a:r>
          </a:p>
          <a:p>
            <a:r>
              <a:rPr lang="en-US" dirty="0" smtClean="0"/>
              <a:t>All of us will stay up for questions</a:t>
            </a:r>
            <a:endParaRPr lang="en-US" dirty="0"/>
          </a:p>
        </p:txBody>
      </p:sp>
      <p:sp>
        <p:nvSpPr>
          <p:cNvPr id="4" name="Slide Number Placeholder 3"/>
          <p:cNvSpPr>
            <a:spLocks noGrp="1"/>
          </p:cNvSpPr>
          <p:nvPr>
            <p:ph type="sldNum" sz="quarter" idx="10"/>
          </p:nvPr>
        </p:nvSpPr>
        <p:spPr/>
        <p:txBody>
          <a:bodyPr/>
          <a:lstStyle/>
          <a:p>
            <a:fld id="{DAD27799-360D-4F41-836C-A488582E8ED8}" type="slidenum">
              <a:rPr lang="en-US" smtClean="0"/>
              <a:t>31</a:t>
            </a:fld>
            <a:endParaRPr lang="en-US"/>
          </a:p>
        </p:txBody>
      </p:sp>
    </p:spTree>
    <p:extLst>
      <p:ext uri="{BB962C8B-B14F-4D97-AF65-F5344CB8AC3E}">
        <p14:creationId xmlns:p14="http://schemas.microsoft.com/office/powerpoint/2010/main" val="12101182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Susan</a:t>
            </a:r>
            <a:endParaRPr lang="en-US" dirty="0"/>
          </a:p>
        </p:txBody>
      </p:sp>
      <p:sp>
        <p:nvSpPr>
          <p:cNvPr id="4" name="Slide Number Placeholder 3"/>
          <p:cNvSpPr>
            <a:spLocks noGrp="1"/>
          </p:cNvSpPr>
          <p:nvPr>
            <p:ph type="sldNum" sz="quarter" idx="10"/>
          </p:nvPr>
        </p:nvSpPr>
        <p:spPr/>
        <p:txBody>
          <a:bodyPr/>
          <a:lstStyle/>
          <a:p>
            <a:fld id="{DAD27799-360D-4F41-836C-A488582E8ED8}" type="slidenum">
              <a:rPr lang="en-US" smtClean="0"/>
              <a:t>3</a:t>
            </a:fld>
            <a:endParaRPr lang="en-US"/>
          </a:p>
        </p:txBody>
      </p:sp>
    </p:spTree>
    <p:extLst>
      <p:ext uri="{BB962C8B-B14F-4D97-AF65-F5344CB8AC3E}">
        <p14:creationId xmlns:p14="http://schemas.microsoft.com/office/powerpoint/2010/main" val="9664417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Susan</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DAD27799-360D-4F41-836C-A488582E8ED8}" type="slidenum">
              <a:rPr lang="en-US" smtClean="0"/>
              <a:t>4</a:t>
            </a:fld>
            <a:endParaRPr lang="en-US"/>
          </a:p>
        </p:txBody>
      </p:sp>
    </p:spTree>
    <p:extLst>
      <p:ext uri="{BB962C8B-B14F-4D97-AF65-F5344CB8AC3E}">
        <p14:creationId xmlns:p14="http://schemas.microsoft.com/office/powerpoint/2010/main" val="32384457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Susan</a:t>
            </a:r>
          </a:p>
          <a:p>
            <a:endParaRPr lang="en-US" dirty="0"/>
          </a:p>
        </p:txBody>
      </p:sp>
      <p:sp>
        <p:nvSpPr>
          <p:cNvPr id="4" name="Slide Number Placeholder 3"/>
          <p:cNvSpPr>
            <a:spLocks noGrp="1"/>
          </p:cNvSpPr>
          <p:nvPr>
            <p:ph type="sldNum" sz="quarter" idx="10"/>
          </p:nvPr>
        </p:nvSpPr>
        <p:spPr/>
        <p:txBody>
          <a:bodyPr/>
          <a:lstStyle/>
          <a:p>
            <a:fld id="{DAD27799-360D-4F41-836C-A488582E8ED8}" type="slidenum">
              <a:rPr lang="en-US" smtClean="0"/>
              <a:t>5</a:t>
            </a:fld>
            <a:endParaRPr lang="en-US"/>
          </a:p>
        </p:txBody>
      </p:sp>
    </p:spTree>
    <p:extLst>
      <p:ext uri="{BB962C8B-B14F-4D97-AF65-F5344CB8AC3E}">
        <p14:creationId xmlns:p14="http://schemas.microsoft.com/office/powerpoint/2010/main" val="11404605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1" name="Rectangle 7"/>
          <p:cNvSpPr>
            <a:spLocks noGrp="1" noChangeArrowheads="1"/>
          </p:cNvSpPr>
          <p:nvPr>
            <p:ph type="sldNum" sz="quarter" idx="5"/>
          </p:nvPr>
        </p:nvSpPr>
        <p:spPr>
          <a:noFill/>
        </p:spPr>
        <p:txBody>
          <a:bodyPr/>
          <a:lstStyle/>
          <a:p>
            <a:pPr defTabSz="976168"/>
            <a:fld id="{0E107901-3AB9-48B7-82D3-B083BF2321A7}" type="slidenum">
              <a:rPr lang="en-US" smtClean="0"/>
              <a:pPr defTabSz="976168"/>
              <a:t>6</a:t>
            </a:fld>
            <a:endParaRPr lang="en-US" dirty="0"/>
          </a:p>
        </p:txBody>
      </p:sp>
      <p:sp>
        <p:nvSpPr>
          <p:cNvPr id="92162" name="Rectangle 2"/>
          <p:cNvSpPr>
            <a:spLocks noGrp="1" noRot="1" noChangeAspect="1" noChangeArrowheads="1" noTextEdit="1"/>
          </p:cNvSpPr>
          <p:nvPr>
            <p:ph type="sldImg"/>
          </p:nvPr>
        </p:nvSpPr>
        <p:spPr>
          <a:ln/>
        </p:spPr>
      </p:sp>
      <p:sp>
        <p:nvSpPr>
          <p:cNvPr id="92163" name="Rectangle 3"/>
          <p:cNvSpPr>
            <a:spLocks noGrp="1" noChangeArrowheads="1"/>
          </p:cNvSpPr>
          <p:nvPr>
            <p:ph type="body" idx="1"/>
          </p:nvPr>
        </p:nvSpPr>
        <p:spPr>
          <a:noFill/>
          <a:ln/>
        </p:spPr>
        <p:txBody>
          <a:bodyPr/>
          <a:lstStyle/>
          <a:p>
            <a:pPr eaLnBrk="1" hangingPunct="1"/>
            <a:r>
              <a:rPr lang="en-US" dirty="0" smtClean="0"/>
              <a:t>Susan</a:t>
            </a:r>
          </a:p>
          <a:p>
            <a:pPr eaLnBrk="1" hangingPunct="1"/>
            <a:endParaRPr lang="en-US" dirty="0" smtClean="0"/>
          </a:p>
          <a:p>
            <a:pPr eaLnBrk="1" hangingPunct="1"/>
            <a:endParaRPr lang="en-US" dirty="0"/>
          </a:p>
        </p:txBody>
      </p:sp>
    </p:spTree>
    <p:extLst>
      <p:ext uri="{BB962C8B-B14F-4D97-AF65-F5344CB8AC3E}">
        <p14:creationId xmlns:p14="http://schemas.microsoft.com/office/powerpoint/2010/main" val="40219706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Susan</a:t>
            </a:r>
            <a:endParaRPr lang="en-US" dirty="0"/>
          </a:p>
        </p:txBody>
      </p:sp>
      <p:sp>
        <p:nvSpPr>
          <p:cNvPr id="4" name="Slide Number Placeholder 3"/>
          <p:cNvSpPr>
            <a:spLocks noGrp="1"/>
          </p:cNvSpPr>
          <p:nvPr>
            <p:ph type="sldNum" sz="quarter" idx="10"/>
          </p:nvPr>
        </p:nvSpPr>
        <p:spPr/>
        <p:txBody>
          <a:bodyPr/>
          <a:lstStyle/>
          <a:p>
            <a:fld id="{DAD27799-360D-4F41-836C-A488582E8ED8}" type="slidenum">
              <a:rPr lang="en-US" smtClean="0"/>
              <a:t>7</a:t>
            </a:fld>
            <a:endParaRPr lang="en-US"/>
          </a:p>
        </p:txBody>
      </p:sp>
    </p:spTree>
    <p:extLst>
      <p:ext uri="{BB962C8B-B14F-4D97-AF65-F5344CB8AC3E}">
        <p14:creationId xmlns:p14="http://schemas.microsoft.com/office/powerpoint/2010/main" val="18616859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Susan</a:t>
            </a:r>
            <a:endParaRPr lang="en-US" dirty="0"/>
          </a:p>
        </p:txBody>
      </p:sp>
      <p:sp>
        <p:nvSpPr>
          <p:cNvPr id="4" name="Slide Number Placeholder 3"/>
          <p:cNvSpPr>
            <a:spLocks noGrp="1"/>
          </p:cNvSpPr>
          <p:nvPr>
            <p:ph type="sldNum" sz="quarter" idx="10"/>
          </p:nvPr>
        </p:nvSpPr>
        <p:spPr/>
        <p:txBody>
          <a:bodyPr/>
          <a:lstStyle/>
          <a:p>
            <a:fld id="{DAD27799-360D-4F41-836C-A488582E8ED8}" type="slidenum">
              <a:rPr lang="en-US" smtClean="0"/>
              <a:t>8</a:t>
            </a:fld>
            <a:endParaRPr lang="en-US"/>
          </a:p>
        </p:txBody>
      </p:sp>
    </p:spTree>
    <p:extLst>
      <p:ext uri="{BB962C8B-B14F-4D97-AF65-F5344CB8AC3E}">
        <p14:creationId xmlns:p14="http://schemas.microsoft.com/office/powerpoint/2010/main" val="13814909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Susan</a:t>
            </a:r>
            <a:endParaRPr lang="en-US" dirty="0"/>
          </a:p>
        </p:txBody>
      </p:sp>
      <p:sp>
        <p:nvSpPr>
          <p:cNvPr id="4" name="Slide Number Placeholder 3"/>
          <p:cNvSpPr>
            <a:spLocks noGrp="1"/>
          </p:cNvSpPr>
          <p:nvPr>
            <p:ph type="sldNum" sz="quarter" idx="10"/>
          </p:nvPr>
        </p:nvSpPr>
        <p:spPr/>
        <p:txBody>
          <a:bodyPr/>
          <a:lstStyle/>
          <a:p>
            <a:fld id="{DAD27799-360D-4F41-836C-A488582E8ED8}" type="slidenum">
              <a:rPr lang="en-US" smtClean="0"/>
              <a:t>9</a:t>
            </a:fld>
            <a:endParaRPr lang="en-US"/>
          </a:p>
        </p:txBody>
      </p:sp>
    </p:spTree>
    <p:extLst>
      <p:ext uri="{BB962C8B-B14F-4D97-AF65-F5344CB8AC3E}">
        <p14:creationId xmlns:p14="http://schemas.microsoft.com/office/powerpoint/2010/main" val="233447765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6726063"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33787" y="4243845"/>
            <a:ext cx="2307831" cy="276940"/>
          </a:xfrm>
          <a:prstGeom prst="rect">
            <a:avLst/>
          </a:prstGeom>
        </p:spPr>
      </p:pic>
      <p:sp>
        <p:nvSpPr>
          <p:cNvPr id="9" name="Rectangle 8"/>
          <p:cNvSpPr/>
          <p:nvPr/>
        </p:nvSpPr>
        <p:spPr bwMode="ltGray">
          <a:xfrm>
            <a:off x="0" y="2590078"/>
            <a:ext cx="6726064"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6833787" y="2590078"/>
            <a:ext cx="2307832"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510242" y="2733709"/>
            <a:ext cx="6069268" cy="1373070"/>
          </a:xfrm>
        </p:spPr>
        <p:txBody>
          <a:bodyPr anchor="b">
            <a:noAutofit/>
          </a:bodyPr>
          <a:lstStyle>
            <a:lvl1pPr algn="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510241" y="4394040"/>
            <a:ext cx="6108101"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4555655" y="5936188"/>
            <a:ext cx="2057400" cy="365125"/>
          </a:xfrm>
        </p:spPr>
        <p:txBody>
          <a:bodyPr/>
          <a:lstStyle/>
          <a:p>
            <a:fld id="{3A564059-D2E1-4B57-91E8-077FA14622FA}" type="datetimeFigureOut">
              <a:rPr lang="en-US" smtClean="0"/>
              <a:t>10/19/2020</a:t>
            </a:fld>
            <a:endParaRPr lang="en-US"/>
          </a:p>
        </p:txBody>
      </p:sp>
      <p:sp>
        <p:nvSpPr>
          <p:cNvPr id="5" name="Footer Placeholder 4"/>
          <p:cNvSpPr>
            <a:spLocks noGrp="1"/>
          </p:cNvSpPr>
          <p:nvPr>
            <p:ph type="ftr" sz="quarter" idx="11"/>
          </p:nvPr>
        </p:nvSpPr>
        <p:spPr>
          <a:xfrm>
            <a:off x="533401" y="5936189"/>
            <a:ext cx="4021666" cy="365125"/>
          </a:xfrm>
        </p:spPr>
        <p:txBody>
          <a:bodyPr/>
          <a:lstStyle/>
          <a:p>
            <a:endParaRPr lang="en-US"/>
          </a:p>
        </p:txBody>
      </p:sp>
      <p:sp>
        <p:nvSpPr>
          <p:cNvPr id="6" name="Slide Number Placeholder 5"/>
          <p:cNvSpPr>
            <a:spLocks noGrp="1"/>
          </p:cNvSpPr>
          <p:nvPr>
            <p:ph type="sldNum" sz="quarter" idx="12"/>
          </p:nvPr>
        </p:nvSpPr>
        <p:spPr>
          <a:xfrm>
            <a:off x="7010399" y="2750337"/>
            <a:ext cx="1370293" cy="1356442"/>
          </a:xfrm>
        </p:spPr>
        <p:txBody>
          <a:bodyPr/>
          <a:lstStyle/>
          <a:p>
            <a:fld id="{DB362AEC-C173-43C1-948C-1BD7AF4A13C1}" type="slidenum">
              <a:rPr lang="en-US" smtClean="0"/>
              <a:t>‹#›</a:t>
            </a:fld>
            <a:endParaRPr lang="en-US"/>
          </a:p>
        </p:txBody>
      </p:sp>
    </p:spTree>
    <p:extLst>
      <p:ext uri="{BB962C8B-B14F-4D97-AF65-F5344CB8AC3E}">
        <p14:creationId xmlns:p14="http://schemas.microsoft.com/office/powerpoint/2010/main" val="38941262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20" name="Group 19"/>
          <p:cNvGrpSpPr/>
          <p:nvPr/>
        </p:nvGrpSpPr>
        <p:grpSpPr>
          <a:xfrm>
            <a:off x="0" y="4572000"/>
            <a:ext cx="9161969" cy="1677035"/>
            <a:chOff x="0" y="2895600"/>
            <a:chExt cx="9161969" cy="1677035"/>
          </a:xfrm>
        </p:grpSpPr>
        <p:pic>
          <p:nvPicPr>
            <p:cNvPr id="24" name="Picture 23"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5" name="Picture 24"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6" name="Rectangle 25"/>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3403" y="4711617"/>
            <a:ext cx="6894770" cy="544482"/>
          </a:xfrm>
        </p:spPr>
        <p:txBody>
          <a:bodyPr anchor="b">
            <a:normAutofit/>
          </a:bodyPr>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31639" y="609598"/>
            <a:ext cx="6896534"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533401" y="5256098"/>
            <a:ext cx="6894772" cy="547819"/>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A564059-D2E1-4B57-91E8-077FA14622FA}" type="datetimeFigureOut">
              <a:rPr lang="en-US" smtClean="0"/>
              <a:t>10/19/2020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7856438" y="4711310"/>
            <a:ext cx="1149836" cy="1090789"/>
          </a:xfrm>
        </p:spPr>
        <p:txBody>
          <a:bodyPr/>
          <a:lstStyle/>
          <a:p>
            <a:fld id="{DB362AEC-C173-43C1-948C-1BD7AF4A13C1}" type="slidenum">
              <a:rPr lang="en-US" smtClean="0"/>
              <a:t>‹#›</a:t>
            </a:fld>
            <a:endParaRPr lang="en-US"/>
          </a:p>
        </p:txBody>
      </p:sp>
    </p:spTree>
    <p:extLst>
      <p:ext uri="{BB962C8B-B14F-4D97-AF65-F5344CB8AC3E}">
        <p14:creationId xmlns:p14="http://schemas.microsoft.com/office/powerpoint/2010/main" val="41861633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grpSp>
        <p:nvGrpSpPr>
          <p:cNvPr id="21" name="Group 20"/>
          <p:cNvGrpSpPr/>
          <p:nvPr/>
        </p:nvGrpSpPr>
        <p:grpSpPr>
          <a:xfrm>
            <a:off x="0" y="4572000"/>
            <a:ext cx="9161969" cy="1677035"/>
            <a:chOff x="0" y="2895600"/>
            <a:chExt cx="9161969" cy="1677035"/>
          </a:xfrm>
        </p:grpSpPr>
        <p:pic>
          <p:nvPicPr>
            <p:cNvPr id="22" name="Picture 21"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3" name="Picture 22"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4" name="Rectangle 23"/>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24255" y="609597"/>
            <a:ext cx="6896534" cy="3592750"/>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531638" y="4710340"/>
            <a:ext cx="6889151" cy="1101764"/>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A564059-D2E1-4B57-91E8-077FA14622FA}" type="datetimeFigureOut">
              <a:rPr lang="en-US" smtClean="0"/>
              <a:t>10/19/2020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7856438" y="4711616"/>
            <a:ext cx="1149836" cy="1090789"/>
          </a:xfrm>
        </p:spPr>
        <p:txBody>
          <a:bodyPr/>
          <a:lstStyle/>
          <a:p>
            <a:fld id="{DB362AEC-C173-43C1-948C-1BD7AF4A13C1}" type="slidenum">
              <a:rPr lang="en-US" smtClean="0"/>
              <a:t>‹#›</a:t>
            </a:fld>
            <a:endParaRPr lang="en-US"/>
          </a:p>
        </p:txBody>
      </p:sp>
    </p:spTree>
    <p:extLst>
      <p:ext uri="{BB962C8B-B14F-4D97-AF65-F5344CB8AC3E}">
        <p14:creationId xmlns:p14="http://schemas.microsoft.com/office/powerpoint/2010/main" val="42794026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grpSp>
        <p:nvGrpSpPr>
          <p:cNvPr id="29" name="Group 28"/>
          <p:cNvGrpSpPr/>
          <p:nvPr/>
        </p:nvGrpSpPr>
        <p:grpSpPr>
          <a:xfrm>
            <a:off x="0" y="4572000"/>
            <a:ext cx="9161969" cy="1677035"/>
            <a:chOff x="0" y="2895600"/>
            <a:chExt cx="9161969" cy="1677035"/>
          </a:xfrm>
        </p:grpSpPr>
        <p:pic>
          <p:nvPicPr>
            <p:cNvPr id="30" name="Picture 29"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31" name="Picture 30"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2" name="Rectangle 31"/>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767921" y="616983"/>
            <a:ext cx="6425147" cy="3036061"/>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989438" y="3660763"/>
            <a:ext cx="5987731"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531638" y="4710340"/>
            <a:ext cx="6903919" cy="1101764"/>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A564059-D2E1-4B57-91E8-077FA14622FA}" type="datetimeFigureOut">
              <a:rPr lang="en-US" smtClean="0"/>
              <a:t>10/19/2020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7856438" y="4709926"/>
            <a:ext cx="1149836" cy="1090789"/>
          </a:xfrm>
        </p:spPr>
        <p:txBody>
          <a:bodyPr/>
          <a:lstStyle/>
          <a:p>
            <a:fld id="{DB362AEC-C173-43C1-948C-1BD7AF4A13C1}" type="slidenum">
              <a:rPr lang="en-US" smtClean="0"/>
              <a:t>‹#›</a:t>
            </a:fld>
            <a:endParaRPr lang="en-US"/>
          </a:p>
        </p:txBody>
      </p:sp>
      <p:sp>
        <p:nvSpPr>
          <p:cNvPr id="27" name="TextBox 26"/>
          <p:cNvSpPr txBox="1"/>
          <p:nvPr/>
        </p:nvSpPr>
        <p:spPr>
          <a:xfrm>
            <a:off x="270932" y="748116"/>
            <a:ext cx="5334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28" name="TextBox 27"/>
          <p:cNvSpPr txBox="1"/>
          <p:nvPr/>
        </p:nvSpPr>
        <p:spPr>
          <a:xfrm>
            <a:off x="6967191" y="2998573"/>
            <a:ext cx="457200" cy="584777"/>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33222923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grpSp>
        <p:nvGrpSpPr>
          <p:cNvPr id="22" name="Group 21"/>
          <p:cNvGrpSpPr/>
          <p:nvPr/>
        </p:nvGrpSpPr>
        <p:grpSpPr>
          <a:xfrm>
            <a:off x="0" y="4572000"/>
            <a:ext cx="9161969" cy="1677035"/>
            <a:chOff x="0" y="2895600"/>
            <a:chExt cx="9161969" cy="1677035"/>
          </a:xfrm>
        </p:grpSpPr>
        <p:pic>
          <p:nvPicPr>
            <p:cNvPr id="23" name="Picture 22"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4" name="Picture 23"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5" name="Rectangle 24"/>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8" y="4710340"/>
            <a:ext cx="6896534" cy="589812"/>
          </a:xfrm>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531639" y="5300150"/>
            <a:ext cx="6896534" cy="511954"/>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A564059-D2E1-4B57-91E8-077FA14622FA}" type="datetimeFigureOut">
              <a:rPr lang="en-US" smtClean="0"/>
              <a:t>10/19/2020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7856438" y="4709926"/>
            <a:ext cx="1149836" cy="1090789"/>
          </a:xfrm>
        </p:spPr>
        <p:txBody>
          <a:bodyPr/>
          <a:lstStyle/>
          <a:p>
            <a:fld id="{DB362AEC-C173-43C1-948C-1BD7AF4A13C1}" type="slidenum">
              <a:rPr lang="en-US" smtClean="0"/>
              <a:t>‹#›</a:t>
            </a:fld>
            <a:endParaRPr lang="en-US"/>
          </a:p>
        </p:txBody>
      </p:sp>
    </p:spTree>
    <p:extLst>
      <p:ext uri="{BB962C8B-B14F-4D97-AF65-F5344CB8AC3E}">
        <p14:creationId xmlns:p14="http://schemas.microsoft.com/office/powerpoint/2010/main" val="5728356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grpSp>
        <p:nvGrpSpPr>
          <p:cNvPr id="23" name="Group 22"/>
          <p:cNvGrpSpPr/>
          <p:nvPr/>
        </p:nvGrpSpPr>
        <p:grpSpPr>
          <a:xfrm>
            <a:off x="0" y="609600"/>
            <a:ext cx="9161969" cy="1677035"/>
            <a:chOff x="0" y="2895600"/>
            <a:chExt cx="9161969" cy="1677035"/>
          </a:xfrm>
        </p:grpSpPr>
        <p:pic>
          <p:nvPicPr>
            <p:cNvPr id="24" name="Picture 23"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5" name="Picture 24"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6" name="Rectangle 25"/>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15" name="Title 1"/>
          <p:cNvSpPr>
            <a:spLocks noGrp="1"/>
          </p:cNvSpPr>
          <p:nvPr>
            <p:ph type="title"/>
          </p:nvPr>
        </p:nvSpPr>
        <p:spPr>
          <a:xfrm>
            <a:off x="531639" y="753228"/>
            <a:ext cx="6896534" cy="1080938"/>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532629" y="2329489"/>
            <a:ext cx="219456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539777" y="3015290"/>
            <a:ext cx="219456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2878413" y="2336873"/>
            <a:ext cx="219456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2879710" y="3007906"/>
            <a:ext cx="219456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5226136" y="2336873"/>
            <a:ext cx="219456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5233520" y="3007905"/>
            <a:ext cx="219456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3A564059-D2E1-4B57-91E8-077FA14622FA}" type="datetimeFigureOut">
              <a:rPr lang="en-US" smtClean="0"/>
              <a:t>10/19/2020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B362AEC-C173-43C1-948C-1BD7AF4A13C1}" type="slidenum">
              <a:rPr lang="en-US" smtClean="0"/>
              <a:t>‹#›</a:t>
            </a:fld>
            <a:endParaRPr lang="en-US"/>
          </a:p>
        </p:txBody>
      </p:sp>
    </p:spTree>
    <p:extLst>
      <p:ext uri="{BB962C8B-B14F-4D97-AF65-F5344CB8AC3E}">
        <p14:creationId xmlns:p14="http://schemas.microsoft.com/office/powerpoint/2010/main" val="30819961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grpSp>
        <p:nvGrpSpPr>
          <p:cNvPr id="34" name="Group 33"/>
          <p:cNvGrpSpPr/>
          <p:nvPr/>
        </p:nvGrpSpPr>
        <p:grpSpPr>
          <a:xfrm>
            <a:off x="0" y="609600"/>
            <a:ext cx="9161969" cy="1677035"/>
            <a:chOff x="0" y="2895600"/>
            <a:chExt cx="9161969" cy="1677035"/>
          </a:xfrm>
        </p:grpSpPr>
        <p:pic>
          <p:nvPicPr>
            <p:cNvPr id="35" name="Picture 34"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36" name="Picture 35"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7" name="Rectangle 36"/>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8" name="Rectangle 37"/>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0" name="Title 1"/>
          <p:cNvSpPr>
            <a:spLocks noGrp="1"/>
          </p:cNvSpPr>
          <p:nvPr>
            <p:ph type="title"/>
          </p:nvPr>
        </p:nvSpPr>
        <p:spPr>
          <a:xfrm>
            <a:off x="531639" y="753228"/>
            <a:ext cx="6896534" cy="1080938"/>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532391" y="4297503"/>
            <a:ext cx="2192257"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532391" y="2336873"/>
            <a:ext cx="2192257"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532391" y="4873765"/>
            <a:ext cx="219225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2870497" y="4297503"/>
            <a:ext cx="221507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2870497" y="2336873"/>
            <a:ext cx="221507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2869483" y="4873764"/>
            <a:ext cx="2218004"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5231028" y="4297503"/>
            <a:ext cx="2194333"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5231027" y="2336873"/>
            <a:ext cx="2194333"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5230934" y="4873762"/>
            <a:ext cx="2197239"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3A564059-D2E1-4B57-91E8-077FA14622FA}" type="datetimeFigureOut">
              <a:rPr lang="en-US" smtClean="0"/>
              <a:t>10/19/2020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B362AEC-C173-43C1-948C-1BD7AF4A13C1}" type="slidenum">
              <a:rPr lang="en-US" smtClean="0"/>
              <a:t>‹#›</a:t>
            </a:fld>
            <a:endParaRPr lang="en-US"/>
          </a:p>
        </p:txBody>
      </p:sp>
    </p:spTree>
    <p:extLst>
      <p:ext uri="{BB962C8B-B14F-4D97-AF65-F5344CB8AC3E}">
        <p14:creationId xmlns:p14="http://schemas.microsoft.com/office/powerpoint/2010/main" val="23986260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16" name="Group 15"/>
          <p:cNvGrpSpPr/>
          <p:nvPr/>
        </p:nvGrpSpPr>
        <p:grpSpPr>
          <a:xfrm>
            <a:off x="0" y="609600"/>
            <a:ext cx="9161969" cy="1677035"/>
            <a:chOff x="0" y="2895600"/>
            <a:chExt cx="9161969" cy="1677035"/>
          </a:xfrm>
        </p:grpSpPr>
        <p:pic>
          <p:nvPicPr>
            <p:cNvPr id="17" name="Picture 16"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8" name="Picture 17"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19" name="Rectangle 18"/>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28"/>
            <a:ext cx="6896534" cy="1080938"/>
          </a:xfrm>
        </p:spPr>
        <p:txBody>
          <a:bodyPr/>
          <a:lstStyle>
            <a:lvl1pPr algn="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A564059-D2E1-4B57-91E8-077FA14622FA}" type="datetimeFigureOut">
              <a:rPr lang="en-US" smtClean="0"/>
              <a:t>10/19/2020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362AEC-C173-43C1-948C-1BD7AF4A13C1}" type="slidenum">
              <a:rPr lang="en-US" smtClean="0"/>
              <a:t>‹#›</a:t>
            </a:fld>
            <a:endParaRPr lang="en-US"/>
          </a:p>
        </p:txBody>
      </p:sp>
    </p:spTree>
    <p:extLst>
      <p:ext uri="{BB962C8B-B14F-4D97-AF65-F5344CB8AC3E}">
        <p14:creationId xmlns:p14="http://schemas.microsoft.com/office/powerpoint/2010/main" val="34210696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14" name="Group 13"/>
          <p:cNvGrpSpPr/>
          <p:nvPr/>
        </p:nvGrpSpPr>
        <p:grpSpPr>
          <a:xfrm rot="5400000">
            <a:off x="4575305" y="2747178"/>
            <a:ext cx="6862555" cy="1368199"/>
            <a:chOff x="2281445" y="609600"/>
            <a:chExt cx="6862555" cy="1368199"/>
          </a:xfrm>
        </p:grpSpPr>
        <p:sp>
          <p:nvSpPr>
            <p:cNvPr id="12" name="Rectangle 11"/>
            <p:cNvSpPr/>
            <p:nvPr/>
          </p:nvSpPr>
          <p:spPr bwMode="ltGray">
            <a:xfrm>
              <a:off x="2281445" y="609601"/>
              <a:ext cx="5285695"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7710769" y="609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464798" y="609597"/>
            <a:ext cx="1069602" cy="4461936"/>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510241" y="609598"/>
            <a:ext cx="6576359" cy="5326589"/>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5029144" y="5936188"/>
            <a:ext cx="2057400" cy="365125"/>
          </a:xfrm>
        </p:spPr>
        <p:txBody>
          <a:bodyPr/>
          <a:lstStyle/>
          <a:p>
            <a:fld id="{3A564059-D2E1-4B57-91E8-077FA14622FA}" type="datetimeFigureOut">
              <a:rPr lang="en-US" smtClean="0"/>
              <a:t>10/19/2020</a:t>
            </a:fld>
            <a:endParaRPr lang="en-US"/>
          </a:p>
        </p:txBody>
      </p:sp>
      <p:sp>
        <p:nvSpPr>
          <p:cNvPr id="5" name="Footer Placeholder 4"/>
          <p:cNvSpPr>
            <a:spLocks noGrp="1"/>
          </p:cNvSpPr>
          <p:nvPr>
            <p:ph type="ftr" sz="quarter" idx="11"/>
          </p:nvPr>
        </p:nvSpPr>
        <p:spPr>
          <a:xfrm>
            <a:off x="510241" y="5936189"/>
            <a:ext cx="4518959" cy="365125"/>
          </a:xfrm>
        </p:spPr>
        <p:txBody>
          <a:bodyPr/>
          <a:lstStyle/>
          <a:p>
            <a:endParaRPr lang="en-US"/>
          </a:p>
        </p:txBody>
      </p:sp>
      <p:sp>
        <p:nvSpPr>
          <p:cNvPr id="6" name="Slide Number Placeholder 5"/>
          <p:cNvSpPr>
            <a:spLocks noGrp="1"/>
          </p:cNvSpPr>
          <p:nvPr>
            <p:ph type="sldNum" sz="quarter" idx="12"/>
          </p:nvPr>
        </p:nvSpPr>
        <p:spPr>
          <a:xfrm>
            <a:off x="7431152" y="5432500"/>
            <a:ext cx="1149636" cy="1273100"/>
          </a:xfrm>
        </p:spPr>
        <p:txBody>
          <a:bodyPr anchor="t"/>
          <a:lstStyle>
            <a:lvl1pPr algn="ctr">
              <a:defRPr/>
            </a:lvl1pPr>
          </a:lstStyle>
          <a:p>
            <a:fld id="{DB362AEC-C173-43C1-948C-1BD7AF4A13C1}" type="slidenum">
              <a:rPr lang="en-US" smtClean="0"/>
              <a:t>‹#›</a:t>
            </a:fld>
            <a:endParaRPr lang="en-US"/>
          </a:p>
        </p:txBody>
      </p:sp>
    </p:spTree>
    <p:extLst>
      <p:ext uri="{BB962C8B-B14F-4D97-AF65-F5344CB8AC3E}">
        <p14:creationId xmlns:p14="http://schemas.microsoft.com/office/powerpoint/2010/main" val="42155236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27" name="Group 26"/>
          <p:cNvGrpSpPr/>
          <p:nvPr/>
        </p:nvGrpSpPr>
        <p:grpSpPr>
          <a:xfrm>
            <a:off x="0" y="609600"/>
            <a:ext cx="9161969" cy="1677035"/>
            <a:chOff x="0" y="2895600"/>
            <a:chExt cx="9161969" cy="1677035"/>
          </a:xfrm>
        </p:grpSpPr>
        <p:pic>
          <p:nvPicPr>
            <p:cNvPr id="28" name="Picture 2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9" name="Picture 28"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0" name="Rectangle 2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1" name="Rectangle 3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A564059-D2E1-4B57-91E8-077FA14622FA}" type="datetimeFigureOut">
              <a:rPr lang="en-US" smtClean="0"/>
              <a:t>10/19/2020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362AEC-C173-43C1-948C-1BD7AF4A13C1}" type="slidenum">
              <a:rPr lang="en-US" smtClean="0"/>
              <a:t>‹#›</a:t>
            </a:fld>
            <a:endParaRPr lang="en-US"/>
          </a:p>
        </p:txBody>
      </p:sp>
    </p:spTree>
    <p:extLst>
      <p:ext uri="{BB962C8B-B14F-4D97-AF65-F5344CB8AC3E}">
        <p14:creationId xmlns:p14="http://schemas.microsoft.com/office/powerpoint/2010/main" val="34510199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18" name="Group 17"/>
          <p:cNvGrpSpPr/>
          <p:nvPr/>
        </p:nvGrpSpPr>
        <p:grpSpPr>
          <a:xfrm>
            <a:off x="0" y="2728432"/>
            <a:ext cx="9161969" cy="1677035"/>
            <a:chOff x="0" y="2895600"/>
            <a:chExt cx="9161969" cy="1677035"/>
          </a:xfrm>
        </p:grpSpPr>
        <p:pic>
          <p:nvPicPr>
            <p:cNvPr id="19" name="Picture 18"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0" name="Picture 19"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1" name="Rectangle 20"/>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2" name="Rectangle 21"/>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2869895"/>
            <a:ext cx="6889150" cy="1090788"/>
          </a:xfrm>
        </p:spPr>
        <p:txBody>
          <a:bodyPr anchor="ctr">
            <a:normAutofit/>
          </a:bodyPr>
          <a:lstStyle>
            <a:lvl1pPr algn="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531639" y="4232172"/>
            <a:ext cx="688915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5365810" y="5936188"/>
            <a:ext cx="2057400" cy="365125"/>
          </a:xfrm>
        </p:spPr>
        <p:txBody>
          <a:bodyPr/>
          <a:lstStyle/>
          <a:p>
            <a:fld id="{3A564059-D2E1-4B57-91E8-077FA14622FA}" type="datetimeFigureOut">
              <a:rPr lang="en-US" smtClean="0"/>
              <a:t>10/19/2020</a:t>
            </a:fld>
            <a:endParaRPr lang="en-US"/>
          </a:p>
        </p:txBody>
      </p:sp>
      <p:sp>
        <p:nvSpPr>
          <p:cNvPr id="5" name="Footer Placeholder 4"/>
          <p:cNvSpPr>
            <a:spLocks noGrp="1"/>
          </p:cNvSpPr>
          <p:nvPr>
            <p:ph type="ftr" sz="quarter" idx="11"/>
          </p:nvPr>
        </p:nvSpPr>
        <p:spPr>
          <a:xfrm>
            <a:off x="533400" y="5936189"/>
            <a:ext cx="4834673" cy="365125"/>
          </a:xfrm>
        </p:spPr>
        <p:txBody>
          <a:bodyPr/>
          <a:lstStyle/>
          <a:p>
            <a:endParaRPr lang="en-US"/>
          </a:p>
        </p:txBody>
      </p:sp>
      <p:sp>
        <p:nvSpPr>
          <p:cNvPr id="6" name="Slide Number Placeholder 5"/>
          <p:cNvSpPr>
            <a:spLocks noGrp="1"/>
          </p:cNvSpPr>
          <p:nvPr>
            <p:ph type="sldNum" sz="quarter" idx="12"/>
          </p:nvPr>
        </p:nvSpPr>
        <p:spPr>
          <a:xfrm>
            <a:off x="7856438" y="2869896"/>
            <a:ext cx="1149836" cy="1090789"/>
          </a:xfrm>
        </p:spPr>
        <p:txBody>
          <a:bodyPr/>
          <a:lstStyle/>
          <a:p>
            <a:fld id="{DB362AEC-C173-43C1-948C-1BD7AF4A13C1}" type="slidenum">
              <a:rPr lang="en-US" smtClean="0"/>
              <a:t>‹#›</a:t>
            </a:fld>
            <a:endParaRPr lang="en-US"/>
          </a:p>
        </p:txBody>
      </p:sp>
    </p:spTree>
    <p:extLst>
      <p:ext uri="{BB962C8B-B14F-4D97-AF65-F5344CB8AC3E}">
        <p14:creationId xmlns:p14="http://schemas.microsoft.com/office/powerpoint/2010/main" val="7306722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17" name="Group 16"/>
          <p:cNvGrpSpPr/>
          <p:nvPr/>
        </p:nvGrpSpPr>
        <p:grpSpPr>
          <a:xfrm>
            <a:off x="0" y="609600"/>
            <a:ext cx="9161969" cy="1677035"/>
            <a:chOff x="0" y="2895600"/>
            <a:chExt cx="9161969" cy="1677035"/>
          </a:xfrm>
        </p:grpSpPr>
        <p:pic>
          <p:nvPicPr>
            <p:cNvPr id="18" name="Picture 1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9" name="Picture 18"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0" name="Rectangle 1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3400" y="753228"/>
            <a:ext cx="6887390" cy="1080938"/>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533400" y="2336873"/>
            <a:ext cx="3357899" cy="359931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061128" y="2336873"/>
            <a:ext cx="3359661" cy="359931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A564059-D2E1-4B57-91E8-077FA14622FA}" type="datetimeFigureOut">
              <a:rPr lang="en-US" smtClean="0"/>
              <a:t>10/19/2020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362AEC-C173-43C1-948C-1BD7AF4A13C1}" type="slidenum">
              <a:rPr lang="en-US" smtClean="0"/>
              <a:t>‹#›</a:t>
            </a:fld>
            <a:endParaRPr lang="en-US"/>
          </a:p>
        </p:txBody>
      </p:sp>
    </p:spTree>
    <p:extLst>
      <p:ext uri="{BB962C8B-B14F-4D97-AF65-F5344CB8AC3E}">
        <p14:creationId xmlns:p14="http://schemas.microsoft.com/office/powerpoint/2010/main" val="32352260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28" name="Group 27"/>
          <p:cNvGrpSpPr/>
          <p:nvPr/>
        </p:nvGrpSpPr>
        <p:grpSpPr>
          <a:xfrm>
            <a:off x="0" y="609600"/>
            <a:ext cx="9161969" cy="1677035"/>
            <a:chOff x="0" y="2895600"/>
            <a:chExt cx="9161969" cy="1677035"/>
          </a:xfrm>
        </p:grpSpPr>
        <p:pic>
          <p:nvPicPr>
            <p:cNvPr id="29" name="Picture 28"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30" name="Picture 29"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1" name="Rectangle 30"/>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Rectangle 31"/>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30"/>
            <a:ext cx="6896534" cy="108093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760988" y="2336874"/>
            <a:ext cx="3145080"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531638" y="3030009"/>
            <a:ext cx="3367045" cy="290617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282646" y="2336873"/>
            <a:ext cx="3145527"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061129" y="3030009"/>
            <a:ext cx="3367044" cy="290617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A564059-D2E1-4B57-91E8-077FA14622FA}" type="datetimeFigureOut">
              <a:rPr lang="en-US" smtClean="0"/>
              <a:t>10/19/2020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B362AEC-C173-43C1-948C-1BD7AF4A13C1}" type="slidenum">
              <a:rPr lang="en-US" smtClean="0"/>
              <a:t>‹#›</a:t>
            </a:fld>
            <a:endParaRPr lang="en-US"/>
          </a:p>
        </p:txBody>
      </p:sp>
    </p:spTree>
    <p:extLst>
      <p:ext uri="{BB962C8B-B14F-4D97-AF65-F5344CB8AC3E}">
        <p14:creationId xmlns:p14="http://schemas.microsoft.com/office/powerpoint/2010/main" val="40577662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15" name="Group 14"/>
          <p:cNvGrpSpPr/>
          <p:nvPr/>
        </p:nvGrpSpPr>
        <p:grpSpPr>
          <a:xfrm>
            <a:off x="0" y="609600"/>
            <a:ext cx="9161969" cy="1677035"/>
            <a:chOff x="0" y="2895600"/>
            <a:chExt cx="9161969" cy="1677035"/>
          </a:xfrm>
        </p:grpSpPr>
        <p:pic>
          <p:nvPicPr>
            <p:cNvPr id="16" name="Picture 15"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7" name="Picture 16"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18" name="Rectangle 17"/>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 name="Rectangle 18"/>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A564059-D2E1-4B57-91E8-077FA14622FA}" type="datetimeFigureOut">
              <a:rPr lang="en-US" smtClean="0"/>
              <a:t>10/19/2020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B362AEC-C173-43C1-948C-1BD7AF4A13C1}" type="slidenum">
              <a:rPr lang="en-US" smtClean="0"/>
              <a:t>‹#›</a:t>
            </a:fld>
            <a:endParaRPr lang="en-US"/>
          </a:p>
        </p:txBody>
      </p:sp>
    </p:spTree>
    <p:extLst>
      <p:ext uri="{BB962C8B-B14F-4D97-AF65-F5344CB8AC3E}">
        <p14:creationId xmlns:p14="http://schemas.microsoft.com/office/powerpoint/2010/main" val="35724050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12" name="Picture 11" descr="HD-ShadowShort.png"/>
          <p:cNvPicPr>
            <a:picLocks noChangeAspect="1"/>
          </p:cNvPicPr>
          <p:nvPr/>
        </p:nvPicPr>
        <p:blipFill rotWithShape="1">
          <a:blip r:embed="rId2" cstate="print">
            <a:extLst>
              <a:ext uri="{28A0092B-C50C-407E-A947-70E740481C1C}">
                <a14:useLocalDpi xmlns:a14="http://schemas.microsoft.com/office/drawing/2010/main" val="0"/>
              </a:ext>
            </a:extLst>
          </a:blip>
          <a:srcRect r="9871"/>
          <a:stretch/>
        </p:blipFill>
        <p:spPr>
          <a:xfrm>
            <a:off x="7717217" y="1973262"/>
            <a:ext cx="1444752" cy="144270"/>
          </a:xfrm>
          <a:prstGeom prst="rect">
            <a:avLst/>
          </a:prstGeom>
        </p:spPr>
      </p:pic>
      <p:sp>
        <p:nvSpPr>
          <p:cNvPr id="14" name="Rectangle 13"/>
          <p:cNvSpPr/>
          <p:nvPr/>
        </p:nvSpPr>
        <p:spPr>
          <a:xfrm>
            <a:off x="7710769" y="609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A564059-D2E1-4B57-91E8-077FA14622FA}" type="datetimeFigureOut">
              <a:rPr lang="en-US" smtClean="0"/>
              <a:t>10/19/2020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B362AEC-C173-43C1-948C-1BD7AF4A13C1}" type="slidenum">
              <a:rPr lang="en-US" smtClean="0"/>
              <a:t>‹#›</a:t>
            </a:fld>
            <a:endParaRPr lang="en-US"/>
          </a:p>
        </p:txBody>
      </p:sp>
    </p:spTree>
    <p:extLst>
      <p:ext uri="{BB962C8B-B14F-4D97-AF65-F5344CB8AC3E}">
        <p14:creationId xmlns:p14="http://schemas.microsoft.com/office/powerpoint/2010/main" val="23557087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17" name="Group 16"/>
          <p:cNvGrpSpPr/>
          <p:nvPr/>
        </p:nvGrpSpPr>
        <p:grpSpPr>
          <a:xfrm>
            <a:off x="0" y="609600"/>
            <a:ext cx="9161969" cy="1677035"/>
            <a:chOff x="0" y="2895600"/>
            <a:chExt cx="9161969" cy="1677035"/>
          </a:xfrm>
        </p:grpSpPr>
        <p:pic>
          <p:nvPicPr>
            <p:cNvPr id="18" name="Picture 1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9" name="Picture 18"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0" name="Rectangle 1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27"/>
            <a:ext cx="6896534" cy="1080940"/>
          </a:xfrm>
        </p:spPr>
        <p:txBody>
          <a:bodyPr anchor="ct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a:xfrm>
            <a:off x="3514385" y="2336874"/>
            <a:ext cx="3913788" cy="359931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33401" y="2336873"/>
            <a:ext cx="2796240"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A564059-D2E1-4B57-91E8-077FA14622FA}" type="datetimeFigureOut">
              <a:rPr lang="en-US" smtClean="0"/>
              <a:t>10/19/2020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362AEC-C173-43C1-948C-1BD7AF4A13C1}" type="slidenum">
              <a:rPr lang="en-US" smtClean="0"/>
              <a:t>‹#›</a:t>
            </a:fld>
            <a:endParaRPr lang="en-US"/>
          </a:p>
        </p:txBody>
      </p:sp>
    </p:spTree>
    <p:extLst>
      <p:ext uri="{BB962C8B-B14F-4D97-AF65-F5344CB8AC3E}">
        <p14:creationId xmlns:p14="http://schemas.microsoft.com/office/powerpoint/2010/main" val="25781094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17" name="Group 16"/>
          <p:cNvGrpSpPr/>
          <p:nvPr/>
        </p:nvGrpSpPr>
        <p:grpSpPr>
          <a:xfrm>
            <a:off x="0" y="609600"/>
            <a:ext cx="9161969" cy="1677035"/>
            <a:chOff x="0" y="2895600"/>
            <a:chExt cx="9161969" cy="1677035"/>
          </a:xfrm>
        </p:grpSpPr>
        <p:pic>
          <p:nvPicPr>
            <p:cNvPr id="18" name="Picture 1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9" name="Picture 18"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0" name="Rectangle 1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28"/>
            <a:ext cx="6896534" cy="1080938"/>
          </a:xfrm>
        </p:spPr>
        <p:txBody>
          <a:bodyPr anchor="ctr">
            <a:normAutofit/>
          </a:bodyPr>
          <a:lstStyle>
            <a:lvl1pPr>
              <a:defRPr sz="36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510956" y="2336874"/>
            <a:ext cx="3917217"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531638" y="2336874"/>
            <a:ext cx="2798487"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A564059-D2E1-4B57-91E8-077FA14622FA}" type="datetimeFigureOut">
              <a:rPr lang="en-US" smtClean="0"/>
              <a:t>10/19/2020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362AEC-C173-43C1-948C-1BD7AF4A13C1}" type="slidenum">
              <a:rPr lang="en-US" smtClean="0"/>
              <a:t>‹#›</a:t>
            </a:fld>
            <a:endParaRPr lang="en-US"/>
          </a:p>
        </p:txBody>
      </p:sp>
    </p:spTree>
    <p:extLst>
      <p:ext uri="{BB962C8B-B14F-4D97-AF65-F5344CB8AC3E}">
        <p14:creationId xmlns:p14="http://schemas.microsoft.com/office/powerpoint/2010/main" val="23675114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7" name="Picture 3" descr="C:\Users\James\Desktop\msft\Berlin\build Assets\hashOverlaySD-FullResolve.png"/>
          <p:cNvPicPr>
            <a:picLocks noChangeAspect="1" noChangeArrowheads="1"/>
          </p:cNvPicPr>
          <p:nvPr/>
        </p:nvPicPr>
        <p:blipFill>
          <a:blip r:embed="rId19">
            <a:alphaModFix amt="10000"/>
            <a:extLst>
              <a:ext uri="{28A0092B-C50C-407E-A947-70E740481C1C}">
                <a14:useLocalDpi xmlns:a14="http://schemas.microsoft.com/office/drawing/2010/main" val="0"/>
              </a:ext>
            </a:extLst>
          </a:blip>
          <a:srcRect/>
          <a:stretch>
            <a:fillRect/>
          </a:stretch>
        </p:blipFill>
        <p:spPr bwMode="auto">
          <a:xfrm>
            <a:off x="0" y="1"/>
            <a:ext cx="9144000" cy="6858000"/>
          </a:xfrm>
          <a:prstGeom prst="rect">
            <a:avLst/>
          </a:prstGeom>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531639" y="753228"/>
            <a:ext cx="6896534" cy="108093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33400" y="2336873"/>
            <a:ext cx="6887389" cy="3599316"/>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367881" y="5936188"/>
            <a:ext cx="20574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3A564059-D2E1-4B57-91E8-077FA14622FA}" type="datetimeFigureOut">
              <a:rPr lang="en-US" smtClean="0"/>
              <a:t>10/19/2020</a:t>
            </a:fld>
            <a:endParaRPr lang="en-US"/>
          </a:p>
        </p:txBody>
      </p:sp>
      <p:sp>
        <p:nvSpPr>
          <p:cNvPr id="5" name="Footer Placeholder 4"/>
          <p:cNvSpPr>
            <a:spLocks noGrp="1"/>
          </p:cNvSpPr>
          <p:nvPr>
            <p:ph type="ftr" sz="quarter" idx="3"/>
          </p:nvPr>
        </p:nvSpPr>
        <p:spPr>
          <a:xfrm>
            <a:off x="533400" y="5936189"/>
            <a:ext cx="4834673"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848600" y="753228"/>
            <a:ext cx="1157674"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DB362AEC-C173-43C1-948C-1BD7AF4A13C1}" type="slidenum">
              <a:rPr lang="en-US" smtClean="0"/>
              <a:t>‹#›</a:t>
            </a:fld>
            <a:endParaRPr lang="en-US"/>
          </a:p>
        </p:txBody>
      </p:sp>
    </p:spTree>
    <p:extLst>
      <p:ext uri="{BB962C8B-B14F-4D97-AF65-F5344CB8AC3E}">
        <p14:creationId xmlns:p14="http://schemas.microsoft.com/office/powerpoint/2010/main" val="3342134757"/>
      </p:ext>
    </p:extLst>
  </p:cSld>
  <p:clrMap bg1="dk1" tx1="lt1" bg2="dk2" tx2="lt2" accent1="accent1" accent2="accent2" accent3="accent3" accent4="accent4" accent5="accent5" accent6="accent6" hlink="hlink" folHlink="folHlink"/>
  <p:sldLayoutIdLst>
    <p:sldLayoutId id="2147484306" r:id="rId1"/>
    <p:sldLayoutId id="2147484307" r:id="rId2"/>
    <p:sldLayoutId id="2147484308" r:id="rId3"/>
    <p:sldLayoutId id="2147484309" r:id="rId4"/>
    <p:sldLayoutId id="2147484310" r:id="rId5"/>
    <p:sldLayoutId id="2147484311" r:id="rId6"/>
    <p:sldLayoutId id="2147484312" r:id="rId7"/>
    <p:sldLayoutId id="2147484313" r:id="rId8"/>
    <p:sldLayoutId id="2147484314" r:id="rId9"/>
    <p:sldLayoutId id="2147484315" r:id="rId10"/>
    <p:sldLayoutId id="2147484316" r:id="rId11"/>
    <p:sldLayoutId id="2147484317" r:id="rId12"/>
    <p:sldLayoutId id="2147484318" r:id="rId13"/>
    <p:sldLayoutId id="2147484319" r:id="rId14"/>
    <p:sldLayoutId id="2147484320" r:id="rId15"/>
    <p:sldLayoutId id="2147484321" r:id="rId16"/>
    <p:sldLayoutId id="2147484322"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0.xml"/><Relationship Id="rId1" Type="http://schemas.openxmlformats.org/officeDocument/2006/relationships/slideLayout" Target="../slideLayouts/slideLayout7.xml"/><Relationship Id="rId4" Type="http://schemas.openxmlformats.org/officeDocument/2006/relationships/image" Target="../media/image14.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hec.state.md.us/"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hyperlink" Target="https://mdcaps.mhec.state.md.us/"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www.benefits.va.gov/"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hyperlink" Target="https://www.vets.gov/" TargetMode="Externa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3" Type="http://schemas.openxmlformats.org/officeDocument/2006/relationships/hyperlink" Target="mailto:Finaid@hood.edu"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 Id="rId4" Type="http://schemas.openxmlformats.org/officeDocument/2006/relationships/hyperlink" Target="http://www.hood.edu/finaidpresentation"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fsaid.ed.gov/"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10.jpg"/><Relationship Id="rId2" Type="http://schemas.openxmlformats.org/officeDocument/2006/relationships/notesSlide" Target="../notesSlides/notesSlide8.xml"/><Relationship Id="rId1" Type="http://schemas.openxmlformats.org/officeDocument/2006/relationships/slideLayout" Target="../slideLayouts/slideLayout6.xml"/><Relationship Id="rId6" Type="http://schemas.openxmlformats.org/officeDocument/2006/relationships/image" Target="../media/image9.png"/><Relationship Id="rId5" Type="http://schemas.openxmlformats.org/officeDocument/2006/relationships/image" Target="../media/image8.jpeg"/><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609600"/>
            <a:ext cx="6705601" cy="3273469"/>
          </a:xfrm>
        </p:spPr>
        <p:txBody>
          <a:bodyPr>
            <a:noAutofit/>
          </a:bodyPr>
          <a:lstStyle/>
          <a:p>
            <a:r>
              <a:rPr lang="en-US" sz="8000" dirty="0"/>
              <a:t>How to pay for college</a:t>
            </a:r>
          </a:p>
        </p:txBody>
      </p:sp>
      <p:sp>
        <p:nvSpPr>
          <p:cNvPr id="3" name="Subtitle 2"/>
          <p:cNvSpPr>
            <a:spLocks noGrp="1"/>
          </p:cNvSpPr>
          <p:nvPr>
            <p:ph type="subTitle" idx="1"/>
          </p:nvPr>
        </p:nvSpPr>
        <p:spPr>
          <a:xfrm>
            <a:off x="1543050" y="4648200"/>
            <a:ext cx="5891022" cy="1600200"/>
          </a:xfrm>
        </p:spPr>
        <p:txBody>
          <a:bodyPr>
            <a:normAutofit/>
          </a:bodyPr>
          <a:lstStyle/>
          <a:p>
            <a:r>
              <a:rPr lang="en-US" sz="3600" dirty="0" smtClean="0">
                <a:solidFill>
                  <a:schemeClr val="bg1"/>
                </a:solidFill>
              </a:rPr>
              <a:t>Financing </a:t>
            </a:r>
            <a:r>
              <a:rPr lang="en-US" sz="3600" dirty="0" smtClean="0"/>
              <a:t>Education</a:t>
            </a:r>
          </a:p>
          <a:p>
            <a:endParaRPr lang="en-US" dirty="0" smtClean="0"/>
          </a:p>
          <a:p>
            <a:r>
              <a:rPr lang="en-US" sz="1800" dirty="0" smtClean="0"/>
              <a:t>Presented by Hood College Financial Aid Office </a:t>
            </a:r>
            <a:endParaRPr lang="en-US" sz="1800" dirty="0"/>
          </a:p>
        </p:txBody>
      </p:sp>
      <p:pic>
        <p:nvPicPr>
          <p:cNvPr id="1026" name="Picture 2" descr="Hood College Shield.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91400" y="2819400"/>
            <a:ext cx="1124534" cy="12684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7471895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The student is asked to sign the application using swipe technology or selecting a checkbox; they should select Submit. "/>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228600"/>
            <a:ext cx="3600450" cy="6400800"/>
          </a:xfrm>
          <a:prstGeom prst="rect">
            <a:avLst/>
          </a:prstGeom>
        </p:spPr>
      </p:pic>
      <p:sp>
        <p:nvSpPr>
          <p:cNvPr id="4" name="TextBox 3"/>
          <p:cNvSpPr txBox="1"/>
          <p:nvPr/>
        </p:nvSpPr>
        <p:spPr>
          <a:xfrm>
            <a:off x="7848600" y="2286000"/>
            <a:ext cx="990600" cy="1754326"/>
          </a:xfrm>
          <a:prstGeom prst="rect">
            <a:avLst/>
          </a:prstGeom>
          <a:noFill/>
        </p:spPr>
        <p:txBody>
          <a:bodyPr wrap="square" rtlCol="0">
            <a:spAutoFit/>
          </a:bodyPr>
          <a:lstStyle/>
          <a:p>
            <a:r>
              <a:rPr lang="en-US" sz="1200" dirty="0" smtClean="0"/>
              <a:t>After the student signs, then the parent information will be completed and signed for.</a:t>
            </a:r>
            <a:endParaRPr lang="en-US" sz="1200" dirty="0"/>
          </a:p>
        </p:txBody>
      </p:sp>
      <p:pic>
        <p:nvPicPr>
          <p:cNvPr id="5" name="Picture 4"/>
          <p:cNvPicPr>
            <a:picLocks noChangeAspect="1"/>
          </p:cNvPicPr>
          <p:nvPr/>
        </p:nvPicPr>
        <p:blipFill>
          <a:blip r:embed="rId4"/>
          <a:stretch>
            <a:fillRect/>
          </a:stretch>
        </p:blipFill>
        <p:spPr>
          <a:xfrm>
            <a:off x="4038600" y="228600"/>
            <a:ext cx="3200400" cy="6359056"/>
          </a:xfrm>
          <a:prstGeom prst="rect">
            <a:avLst/>
          </a:prstGeom>
        </p:spPr>
      </p:pic>
    </p:spTree>
    <p:extLst>
      <p:ext uri="{BB962C8B-B14F-4D97-AF65-F5344CB8AC3E}">
        <p14:creationId xmlns:p14="http://schemas.microsoft.com/office/powerpoint/2010/main" val="39944343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Financial Aid Terms to Know</a:t>
            </a:r>
          </a:p>
        </p:txBody>
      </p:sp>
      <p:sp>
        <p:nvSpPr>
          <p:cNvPr id="3" name="Content Placeholder 2"/>
          <p:cNvSpPr>
            <a:spLocks noGrp="1"/>
          </p:cNvSpPr>
          <p:nvPr>
            <p:ph idx="1"/>
          </p:nvPr>
        </p:nvSpPr>
        <p:spPr>
          <a:xfrm>
            <a:off x="533400" y="2336872"/>
            <a:ext cx="6887389" cy="4368727"/>
          </a:xfrm>
        </p:spPr>
        <p:txBody>
          <a:bodyPr>
            <a:normAutofit/>
          </a:bodyPr>
          <a:lstStyle/>
          <a:p>
            <a:pPr marL="0" indent="0">
              <a:buNone/>
            </a:pPr>
            <a:r>
              <a:rPr lang="en-US" sz="2800" dirty="0" smtClean="0"/>
              <a:t>	EFC</a:t>
            </a:r>
          </a:p>
          <a:p>
            <a:pPr marL="0" indent="0">
              <a:buNone/>
            </a:pPr>
            <a:r>
              <a:rPr lang="en-US" sz="2800" dirty="0" smtClean="0"/>
              <a:t>	Budget/Costs</a:t>
            </a:r>
            <a:endParaRPr lang="en-US" sz="2800" dirty="0"/>
          </a:p>
          <a:p>
            <a:pPr marL="0" indent="0">
              <a:buNone/>
            </a:pPr>
            <a:r>
              <a:rPr lang="en-US" sz="2800" dirty="0"/>
              <a:t>	Award </a:t>
            </a:r>
            <a:r>
              <a:rPr lang="en-US" sz="2800" dirty="0" smtClean="0"/>
              <a:t>Package</a:t>
            </a:r>
          </a:p>
          <a:p>
            <a:pPr marL="0" indent="0">
              <a:buNone/>
            </a:pPr>
            <a:r>
              <a:rPr lang="en-US" sz="2800" dirty="0" smtClean="0"/>
              <a:t>	SAP-Standards </a:t>
            </a:r>
            <a:r>
              <a:rPr lang="en-US" sz="2800" dirty="0"/>
              <a:t>of Academic Progress</a:t>
            </a:r>
          </a:p>
          <a:p>
            <a:pPr marL="0" indent="0">
              <a:buNone/>
            </a:pPr>
            <a:r>
              <a:rPr lang="en-US" sz="2800" dirty="0" smtClean="0"/>
              <a:t>	Dependency </a:t>
            </a:r>
            <a:r>
              <a:rPr lang="en-US" sz="2800" dirty="0"/>
              <a:t>Status </a:t>
            </a:r>
          </a:p>
          <a:p>
            <a:pPr marL="0" indent="0">
              <a:buNone/>
            </a:pPr>
            <a:r>
              <a:rPr lang="en-US" sz="2800" dirty="0"/>
              <a:t>	</a:t>
            </a:r>
            <a:r>
              <a:rPr lang="en-US" sz="2800" dirty="0" smtClean="0"/>
              <a:t>Verification</a:t>
            </a:r>
          </a:p>
          <a:p>
            <a:pPr marL="0" indent="0">
              <a:buNone/>
            </a:pPr>
            <a:r>
              <a:rPr lang="en-US" sz="2800" dirty="0" smtClean="0"/>
              <a:t>	Need</a:t>
            </a:r>
          </a:p>
          <a:p>
            <a:pPr marL="0" indent="0">
              <a:buNone/>
            </a:pPr>
            <a:r>
              <a:rPr lang="en-US" sz="2800" dirty="0"/>
              <a:t>	</a:t>
            </a:r>
            <a:r>
              <a:rPr lang="en-US" sz="2800" dirty="0" smtClean="0"/>
              <a:t>CSS Profile</a:t>
            </a:r>
          </a:p>
          <a:p>
            <a:pPr marL="0" indent="0">
              <a:buNone/>
            </a:pPr>
            <a:endParaRPr lang="en-US" sz="2800" dirty="0"/>
          </a:p>
          <a:p>
            <a:endParaRPr lang="en-US" dirty="0"/>
          </a:p>
        </p:txBody>
      </p:sp>
    </p:spTree>
    <p:extLst>
      <p:ext uri="{BB962C8B-B14F-4D97-AF65-F5344CB8AC3E}">
        <p14:creationId xmlns:p14="http://schemas.microsoft.com/office/powerpoint/2010/main" val="3596057215"/>
      </p:ext>
    </p:extLst>
  </p:cSld>
  <p:clrMapOvr>
    <a:masterClrMapping/>
  </p:clrMapOvr>
  <p:transition spd="slow">
    <p:push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solidFill>
                  <a:srgbClr val="FF0000"/>
                </a:solidFill>
                <a:latin typeface="Arial" panose="020B0604020202020204" pitchFamily="34" charset="0"/>
                <a:cs typeface="Arial" panose="020B0604020202020204" pitchFamily="34" charset="0"/>
              </a:rPr>
              <a:t>What is Expected Family Contribution (EFC</a:t>
            </a:r>
            <a:r>
              <a:rPr lang="en-US" dirty="0" smtClean="0">
                <a:solidFill>
                  <a:srgbClr val="FF0000"/>
                </a:solidFill>
                <a:latin typeface="Arial" panose="020B0604020202020204" pitchFamily="34" charset="0"/>
                <a:cs typeface="Arial" panose="020B0604020202020204" pitchFamily="34" charset="0"/>
              </a:rPr>
              <a:t>)?</a:t>
            </a:r>
            <a:endParaRPr lang="en-US" dirty="0">
              <a:solidFill>
                <a:srgbClr val="FF0000"/>
              </a:solidFill>
              <a:cs typeface="Arial" panose="020B0604020202020204" pitchFamily="34" charset="0"/>
            </a:endParaRPr>
          </a:p>
        </p:txBody>
      </p:sp>
      <p:sp>
        <p:nvSpPr>
          <p:cNvPr id="3" name="Content Placeholder 2"/>
          <p:cNvSpPr>
            <a:spLocks noGrp="1"/>
          </p:cNvSpPr>
          <p:nvPr>
            <p:ph idx="1"/>
          </p:nvPr>
        </p:nvSpPr>
        <p:spPr>
          <a:xfrm>
            <a:off x="533400" y="2336872"/>
            <a:ext cx="7772400" cy="3987727"/>
          </a:xfrm>
        </p:spPr>
        <p:txBody>
          <a:bodyPr>
            <a:normAutofit/>
          </a:bodyPr>
          <a:lstStyle/>
          <a:p>
            <a:pPr>
              <a:lnSpc>
                <a:spcPct val="95000"/>
              </a:lnSpc>
            </a:pPr>
            <a:r>
              <a:rPr lang="en-US" sz="2800" dirty="0" smtClean="0">
                <a:latin typeface="Arial" panose="020B0604020202020204" pitchFamily="34" charset="0"/>
                <a:cs typeface="Arial" panose="020B0604020202020204" pitchFamily="34" charset="0"/>
              </a:rPr>
              <a:t>Stays </a:t>
            </a:r>
            <a:r>
              <a:rPr lang="en-US" sz="2800" dirty="0">
                <a:latin typeface="Arial" panose="020B0604020202020204" pitchFamily="34" charset="0"/>
                <a:cs typeface="Arial" panose="020B0604020202020204" pitchFamily="34" charset="0"/>
              </a:rPr>
              <a:t>the same regardless of college</a:t>
            </a:r>
          </a:p>
          <a:p>
            <a:pPr>
              <a:lnSpc>
                <a:spcPct val="95000"/>
              </a:lnSpc>
            </a:pPr>
            <a:r>
              <a:rPr lang="en-US" sz="2800" dirty="0">
                <a:latin typeface="Arial" panose="020B0604020202020204" pitchFamily="34" charset="0"/>
                <a:cs typeface="Arial" panose="020B0604020202020204" pitchFamily="34" charset="0"/>
              </a:rPr>
              <a:t>Two components</a:t>
            </a:r>
          </a:p>
          <a:p>
            <a:pPr marL="798513" lvl="1" indent="-341313">
              <a:lnSpc>
                <a:spcPct val="95000"/>
              </a:lnSpc>
            </a:pPr>
            <a:r>
              <a:rPr lang="en-US" sz="2800" dirty="0">
                <a:latin typeface="Arial" panose="020B0604020202020204" pitchFamily="34" charset="0"/>
                <a:cs typeface="Arial" panose="020B0604020202020204" pitchFamily="34" charset="0"/>
              </a:rPr>
              <a:t>Parent contribution</a:t>
            </a:r>
          </a:p>
          <a:p>
            <a:pPr marL="798513" lvl="1" indent="-341313">
              <a:lnSpc>
                <a:spcPct val="95000"/>
              </a:lnSpc>
            </a:pPr>
            <a:r>
              <a:rPr lang="en-US" sz="2800" dirty="0">
                <a:latin typeface="Arial" panose="020B0604020202020204" pitchFamily="34" charset="0"/>
                <a:cs typeface="Arial" panose="020B0604020202020204" pitchFamily="34" charset="0"/>
              </a:rPr>
              <a:t>Student contribution</a:t>
            </a:r>
          </a:p>
          <a:p>
            <a:pPr>
              <a:lnSpc>
                <a:spcPct val="95000"/>
              </a:lnSpc>
            </a:pPr>
            <a:r>
              <a:rPr lang="en-US" sz="2800" dirty="0">
                <a:latin typeface="Arial" panose="020B0604020202020204" pitchFamily="34" charset="0"/>
                <a:cs typeface="Arial" panose="020B0604020202020204" pitchFamily="34" charset="0"/>
              </a:rPr>
              <a:t>Calculated using data from a federal application form and a federal formu</a:t>
            </a:r>
            <a:r>
              <a:rPr lang="en-US" dirty="0">
                <a:latin typeface="Arial" panose="020B0604020202020204" pitchFamily="34" charset="0"/>
                <a:cs typeface="Arial" panose="020B0604020202020204" pitchFamily="34" charset="0"/>
              </a:rPr>
              <a:t>la</a:t>
            </a:r>
          </a:p>
          <a:p>
            <a:pPr lvl="1"/>
            <a:endParaRPr lang="en-US" dirty="0"/>
          </a:p>
        </p:txBody>
      </p:sp>
    </p:spTree>
    <p:extLst>
      <p:ext uri="{BB962C8B-B14F-4D97-AF65-F5344CB8AC3E}">
        <p14:creationId xmlns:p14="http://schemas.microsoft.com/office/powerpoint/2010/main" val="39802995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53228"/>
            <a:ext cx="7709770" cy="1080938"/>
          </a:xfrm>
        </p:spPr>
        <p:txBody>
          <a:bodyPr/>
          <a:lstStyle/>
          <a:p>
            <a:r>
              <a:rPr lang="en-US" dirty="0">
                <a:solidFill>
                  <a:srgbClr val="FF0000"/>
                </a:solidFill>
              </a:rPr>
              <a:t>Budget/ </a:t>
            </a:r>
            <a:r>
              <a:rPr lang="en-US" dirty="0" smtClean="0">
                <a:solidFill>
                  <a:srgbClr val="FF0000"/>
                </a:solidFill>
              </a:rPr>
              <a:t/>
            </a:r>
            <a:br>
              <a:rPr lang="en-US" dirty="0" smtClean="0">
                <a:solidFill>
                  <a:srgbClr val="FF0000"/>
                </a:solidFill>
              </a:rPr>
            </a:br>
            <a:r>
              <a:rPr lang="en-US" dirty="0" smtClean="0">
                <a:solidFill>
                  <a:srgbClr val="FF0000"/>
                </a:solidFill>
              </a:rPr>
              <a:t>What </a:t>
            </a:r>
            <a:r>
              <a:rPr lang="en-US" dirty="0">
                <a:solidFill>
                  <a:srgbClr val="FF0000"/>
                </a:solidFill>
              </a:rPr>
              <a:t>is Cost of Attendance (COA)?</a:t>
            </a:r>
          </a:p>
        </p:txBody>
      </p:sp>
      <p:sp>
        <p:nvSpPr>
          <p:cNvPr id="3" name="Content Placeholder 2"/>
          <p:cNvSpPr>
            <a:spLocks noGrp="1"/>
          </p:cNvSpPr>
          <p:nvPr>
            <p:ph idx="1"/>
          </p:nvPr>
        </p:nvSpPr>
        <p:spPr>
          <a:xfrm>
            <a:off x="0" y="2336872"/>
            <a:ext cx="8915400" cy="4292528"/>
          </a:xfrm>
        </p:spPr>
        <p:txBody>
          <a:bodyPr>
            <a:normAutofit fontScale="92500" lnSpcReduction="10000"/>
          </a:bodyPr>
          <a:lstStyle/>
          <a:p>
            <a:r>
              <a:rPr lang="en-US" dirty="0"/>
              <a:t>T</a:t>
            </a:r>
            <a:r>
              <a:rPr lang="en-US" dirty="0" smtClean="0"/>
              <a:t>here are 5 categories</a:t>
            </a:r>
          </a:p>
          <a:p>
            <a:pPr marL="0" indent="0">
              <a:buNone/>
            </a:pPr>
            <a:endParaRPr lang="en-US" dirty="0" smtClean="0"/>
          </a:p>
          <a:p>
            <a:pPr lvl="1"/>
            <a:r>
              <a:rPr lang="en-US" sz="3200" b="1" dirty="0" smtClean="0"/>
              <a:t>Tuition and Fees					</a:t>
            </a:r>
          </a:p>
          <a:p>
            <a:pPr lvl="1"/>
            <a:r>
              <a:rPr lang="en-US" sz="3200" b="1" dirty="0" smtClean="0"/>
              <a:t>Room and meal plan</a:t>
            </a:r>
          </a:p>
          <a:p>
            <a:pPr lvl="1"/>
            <a:r>
              <a:rPr lang="en-US" dirty="0" smtClean="0"/>
              <a:t>Books and Supplies </a:t>
            </a:r>
          </a:p>
          <a:p>
            <a:pPr lvl="1"/>
            <a:r>
              <a:rPr lang="en-US" dirty="0" smtClean="0"/>
              <a:t>Transportation</a:t>
            </a:r>
          </a:p>
          <a:p>
            <a:pPr lvl="1"/>
            <a:r>
              <a:rPr lang="en-US" dirty="0"/>
              <a:t>P</a:t>
            </a:r>
            <a:r>
              <a:rPr lang="en-US" dirty="0" smtClean="0"/>
              <a:t>ersonal Expenses </a:t>
            </a:r>
          </a:p>
          <a:p>
            <a:pPr lvl="1"/>
            <a:endParaRPr lang="en-US" dirty="0" smtClean="0"/>
          </a:p>
          <a:p>
            <a:pPr marL="393192" lvl="1" indent="0" algn="ctr">
              <a:buNone/>
            </a:pPr>
            <a:r>
              <a:rPr lang="en-US" dirty="0" smtClean="0"/>
              <a:t>The total of these categories equals the COA.</a:t>
            </a:r>
          </a:p>
          <a:p>
            <a:pPr marL="393192" lvl="1" indent="0" algn="ctr">
              <a:buNone/>
            </a:pPr>
            <a:endParaRPr lang="en-US" dirty="0" smtClean="0"/>
          </a:p>
          <a:p>
            <a:pPr marL="393192" lvl="1" indent="0" algn="ctr">
              <a:buNone/>
            </a:pPr>
            <a:r>
              <a:rPr lang="en-US" dirty="0" smtClean="0"/>
              <a:t>The COA less EFC equals need.  </a:t>
            </a:r>
          </a:p>
          <a:p>
            <a:pPr marL="393192" lvl="1" indent="0" algn="ctr">
              <a:buNone/>
            </a:pPr>
            <a:r>
              <a:rPr lang="en-US" dirty="0" smtClean="0"/>
              <a:t>Need is used to determine your financial award and will vary from </a:t>
            </a:r>
          </a:p>
          <a:p>
            <a:pPr marL="393192" lvl="1" indent="0" algn="ctr">
              <a:buNone/>
            </a:pPr>
            <a:r>
              <a:rPr lang="en-US" dirty="0" smtClean="0"/>
              <a:t>college to college.</a:t>
            </a:r>
            <a:endParaRPr lang="en-US" dirty="0">
              <a:cs typeface="Arial" panose="020B0604020202020204" pitchFamily="34" charset="0"/>
            </a:endParaRPr>
          </a:p>
          <a:p>
            <a:pPr marL="393192" lvl="1" indent="0" algn="ctr">
              <a:buNone/>
            </a:pPr>
            <a:endParaRPr lang="en-US" dirty="0"/>
          </a:p>
        </p:txBody>
      </p:sp>
      <p:sp>
        <p:nvSpPr>
          <p:cNvPr id="5" name="Right Brace 4"/>
          <p:cNvSpPr/>
          <p:nvPr/>
        </p:nvSpPr>
        <p:spPr>
          <a:xfrm>
            <a:off x="4572001" y="3102878"/>
            <a:ext cx="1997902" cy="625302"/>
          </a:xfrm>
          <a:prstGeom prst="rightBrace">
            <a:avLst>
              <a:gd name="adj1" fmla="val 8333"/>
              <a:gd name="adj2" fmla="val 44106"/>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Right Brace 5"/>
          <p:cNvSpPr/>
          <p:nvPr/>
        </p:nvSpPr>
        <p:spPr>
          <a:xfrm>
            <a:off x="3269294" y="4053986"/>
            <a:ext cx="3137770" cy="757824"/>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TextBox 6"/>
          <p:cNvSpPr txBox="1"/>
          <p:nvPr/>
        </p:nvSpPr>
        <p:spPr>
          <a:xfrm>
            <a:off x="6569902" y="3184697"/>
            <a:ext cx="2279737" cy="461665"/>
          </a:xfrm>
          <a:prstGeom prst="rect">
            <a:avLst/>
          </a:prstGeom>
          <a:noFill/>
        </p:spPr>
        <p:txBody>
          <a:bodyPr wrap="square" rtlCol="0">
            <a:spAutoFit/>
          </a:bodyPr>
          <a:lstStyle/>
          <a:p>
            <a:pPr marL="285750" indent="-285750">
              <a:buFont typeface="Arial" panose="020B0604020202020204" pitchFamily="34" charset="0"/>
              <a:buChar char="•"/>
            </a:pPr>
            <a:r>
              <a:rPr lang="en-US" sz="2400" dirty="0" smtClean="0"/>
              <a:t>Direct costs</a:t>
            </a:r>
            <a:endParaRPr lang="en-US" sz="2400" dirty="0"/>
          </a:p>
        </p:txBody>
      </p:sp>
      <p:sp>
        <p:nvSpPr>
          <p:cNvPr id="8" name="TextBox 7"/>
          <p:cNvSpPr txBox="1"/>
          <p:nvPr/>
        </p:nvSpPr>
        <p:spPr>
          <a:xfrm>
            <a:off x="6407064" y="4202066"/>
            <a:ext cx="2594975" cy="461665"/>
          </a:xfrm>
          <a:prstGeom prst="rect">
            <a:avLst/>
          </a:prstGeom>
          <a:noFill/>
        </p:spPr>
        <p:txBody>
          <a:bodyPr wrap="square" rtlCol="0">
            <a:spAutoFit/>
          </a:bodyPr>
          <a:lstStyle/>
          <a:p>
            <a:pPr marL="285750" indent="-285750">
              <a:buFont typeface="Arial" panose="020B0604020202020204" pitchFamily="34" charset="0"/>
              <a:buChar char="•"/>
            </a:pPr>
            <a:r>
              <a:rPr lang="en-US" sz="2400" dirty="0" smtClean="0"/>
              <a:t>Indirect costs</a:t>
            </a:r>
            <a:endParaRPr lang="en-US" sz="2400" dirty="0"/>
          </a:p>
        </p:txBody>
      </p:sp>
    </p:spTree>
    <p:extLst>
      <p:ext uri="{BB962C8B-B14F-4D97-AF65-F5344CB8AC3E}">
        <p14:creationId xmlns:p14="http://schemas.microsoft.com/office/powerpoint/2010/main" val="3944593551"/>
      </p:ext>
    </p:extLst>
  </p:cSld>
  <p:clrMapOvr>
    <a:masterClrMapping/>
  </p:clrMapOvr>
  <p:transition spd="slow">
    <p:push dir="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Award Package</a:t>
            </a:r>
          </a:p>
        </p:txBody>
      </p:sp>
      <p:sp>
        <p:nvSpPr>
          <p:cNvPr id="3" name="Content Placeholder 2"/>
          <p:cNvSpPr>
            <a:spLocks noGrp="1"/>
          </p:cNvSpPr>
          <p:nvPr>
            <p:ph idx="1"/>
          </p:nvPr>
        </p:nvSpPr>
        <p:spPr>
          <a:xfrm>
            <a:off x="533400" y="2336873"/>
            <a:ext cx="7848600" cy="3599316"/>
          </a:xfrm>
        </p:spPr>
        <p:txBody>
          <a:bodyPr>
            <a:normAutofit fontScale="92500" lnSpcReduction="20000"/>
          </a:bodyPr>
          <a:lstStyle/>
          <a:p>
            <a:r>
              <a:rPr lang="en-US" sz="3600" dirty="0" smtClean="0"/>
              <a:t>All </a:t>
            </a:r>
            <a:r>
              <a:rPr lang="en-US" sz="3600" dirty="0"/>
              <a:t>awarded funds from a </a:t>
            </a:r>
            <a:r>
              <a:rPr lang="en-US" sz="3600" dirty="0" smtClean="0"/>
              <a:t>college. </a:t>
            </a:r>
          </a:p>
          <a:p>
            <a:pPr marL="0" indent="0">
              <a:buNone/>
            </a:pPr>
            <a:endParaRPr lang="en-US" sz="1100" dirty="0" smtClean="0"/>
          </a:p>
          <a:p>
            <a:pPr lvl="1"/>
            <a:r>
              <a:rPr lang="en-US" sz="3200" dirty="0" smtClean="0"/>
              <a:t>Types include:</a:t>
            </a:r>
            <a:endParaRPr lang="en-US" sz="3200" dirty="0"/>
          </a:p>
          <a:p>
            <a:pPr marL="0" indent="0">
              <a:buNone/>
            </a:pPr>
            <a:endParaRPr lang="en-US" sz="1100" dirty="0" smtClean="0"/>
          </a:p>
          <a:p>
            <a:pPr lvl="2"/>
            <a:r>
              <a:rPr lang="en-US" sz="3400" dirty="0" smtClean="0"/>
              <a:t>Merit Aid</a:t>
            </a:r>
          </a:p>
          <a:p>
            <a:pPr lvl="2"/>
            <a:r>
              <a:rPr lang="en-US" sz="3400" dirty="0" smtClean="0"/>
              <a:t>Federal Aid</a:t>
            </a:r>
            <a:endParaRPr lang="en-US" sz="3400" dirty="0"/>
          </a:p>
          <a:p>
            <a:pPr lvl="2"/>
            <a:r>
              <a:rPr lang="en-US" sz="3400" dirty="0" smtClean="0"/>
              <a:t>State Aid</a:t>
            </a:r>
            <a:endParaRPr lang="en-US" sz="3400" dirty="0"/>
          </a:p>
          <a:p>
            <a:pPr lvl="2"/>
            <a:r>
              <a:rPr lang="en-US" sz="3400" dirty="0" smtClean="0"/>
              <a:t>Other institutional </a:t>
            </a:r>
            <a:r>
              <a:rPr lang="en-US" sz="3400" dirty="0"/>
              <a:t>aid</a:t>
            </a:r>
          </a:p>
          <a:p>
            <a:pPr lvl="2"/>
            <a:r>
              <a:rPr lang="en-US" sz="3400" dirty="0" smtClean="0"/>
              <a:t>Outside </a:t>
            </a:r>
            <a:r>
              <a:rPr lang="en-US" sz="3400" dirty="0"/>
              <a:t>scholarships</a:t>
            </a:r>
          </a:p>
          <a:p>
            <a:endParaRPr lang="en-US" dirty="0"/>
          </a:p>
        </p:txBody>
      </p:sp>
    </p:spTree>
    <p:extLst>
      <p:ext uri="{BB962C8B-B14F-4D97-AF65-F5344CB8AC3E}">
        <p14:creationId xmlns:p14="http://schemas.microsoft.com/office/powerpoint/2010/main" val="193671549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Satisfactory Academic Progress</a:t>
            </a:r>
          </a:p>
        </p:txBody>
      </p:sp>
      <p:sp>
        <p:nvSpPr>
          <p:cNvPr id="3" name="Content Placeholder 2"/>
          <p:cNvSpPr>
            <a:spLocks noGrp="1"/>
          </p:cNvSpPr>
          <p:nvPr>
            <p:ph idx="1"/>
          </p:nvPr>
        </p:nvSpPr>
        <p:spPr/>
        <p:txBody>
          <a:bodyPr>
            <a:normAutofit lnSpcReduction="10000"/>
          </a:bodyPr>
          <a:lstStyle/>
          <a:p>
            <a:r>
              <a:rPr lang="en-US" dirty="0"/>
              <a:t>Satisfactory Academic Progress (SAP) is required by all institutions.  Students must maintain a certain GPA in order to keep their financial aid and they must have a cumulative 67% passing rate. </a:t>
            </a:r>
          </a:p>
          <a:p>
            <a:endParaRPr lang="en-US" dirty="0"/>
          </a:p>
          <a:p>
            <a:r>
              <a:rPr lang="en-US" dirty="0"/>
              <a:t>The GPA for institutional aid (merit awards) may be different from the federal requirements.  Please check with the school you will be attending.</a:t>
            </a:r>
          </a:p>
          <a:p>
            <a:endParaRPr lang="en-US" dirty="0"/>
          </a:p>
        </p:txBody>
      </p:sp>
    </p:spTree>
    <p:extLst>
      <p:ext uri="{BB962C8B-B14F-4D97-AF65-F5344CB8AC3E}">
        <p14:creationId xmlns:p14="http://schemas.microsoft.com/office/powerpoint/2010/main" val="57123312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FF0000"/>
                </a:solidFill>
              </a:rPr>
              <a:t>Dependent/Independent Students</a:t>
            </a:r>
            <a:endParaRPr lang="en-US" dirty="0">
              <a:solidFill>
                <a:srgbClr val="FF0000"/>
              </a:solidFill>
            </a:endParaRPr>
          </a:p>
        </p:txBody>
      </p:sp>
      <p:sp>
        <p:nvSpPr>
          <p:cNvPr id="3" name="Content Placeholder 2"/>
          <p:cNvSpPr>
            <a:spLocks noGrp="1"/>
          </p:cNvSpPr>
          <p:nvPr>
            <p:ph idx="1"/>
          </p:nvPr>
        </p:nvSpPr>
        <p:spPr>
          <a:xfrm>
            <a:off x="533400" y="2336872"/>
            <a:ext cx="7696200" cy="4063927"/>
          </a:xfrm>
        </p:spPr>
        <p:txBody>
          <a:bodyPr>
            <a:normAutofit fontScale="92500" lnSpcReduction="10000"/>
          </a:bodyPr>
          <a:lstStyle/>
          <a:p>
            <a:pPr marL="0" indent="0">
              <a:buNone/>
            </a:pPr>
            <a:r>
              <a:rPr lang="en-US" sz="2400" dirty="0" smtClean="0"/>
              <a:t>Dependent students must include parental information on the FAFSA.</a:t>
            </a:r>
          </a:p>
          <a:p>
            <a:pPr marL="0" indent="0">
              <a:buNone/>
            </a:pPr>
            <a:endParaRPr lang="en-US" sz="2400" dirty="0" smtClean="0"/>
          </a:p>
          <a:p>
            <a:r>
              <a:rPr lang="en-US" sz="2600" dirty="0"/>
              <a:t>Dependent Students are students who </a:t>
            </a:r>
            <a:r>
              <a:rPr lang="en-US" sz="2600" b="1" u="sng" dirty="0"/>
              <a:t>cannot</a:t>
            </a:r>
            <a:r>
              <a:rPr lang="en-US" sz="2600" dirty="0"/>
              <a:t> answer yes to one of the following:</a:t>
            </a:r>
          </a:p>
          <a:p>
            <a:pPr lvl="2"/>
            <a:r>
              <a:rPr lang="en-US" sz="2400" dirty="0"/>
              <a:t>Student is at least 24 years old</a:t>
            </a:r>
          </a:p>
          <a:p>
            <a:pPr lvl="2"/>
            <a:r>
              <a:rPr lang="en-US" sz="2400" dirty="0"/>
              <a:t>Student is a graduate or professional student</a:t>
            </a:r>
          </a:p>
          <a:p>
            <a:pPr lvl="2"/>
            <a:r>
              <a:rPr lang="en-US" sz="2400" dirty="0"/>
              <a:t>Student is married</a:t>
            </a:r>
          </a:p>
          <a:p>
            <a:pPr lvl="2"/>
            <a:r>
              <a:rPr lang="en-US" sz="2400" dirty="0"/>
              <a:t>Student is supporting children</a:t>
            </a:r>
          </a:p>
          <a:p>
            <a:pPr lvl="2"/>
            <a:r>
              <a:rPr lang="en-US" sz="2400" dirty="0"/>
              <a:t>Student is an orphan or ward of court</a:t>
            </a:r>
          </a:p>
          <a:p>
            <a:pPr lvl="2"/>
            <a:r>
              <a:rPr lang="en-US" sz="2400" dirty="0"/>
              <a:t>Student is a veteran of the U.S. Armed Forces</a:t>
            </a:r>
          </a:p>
          <a:p>
            <a:endParaRPr lang="en-US" sz="2400" dirty="0"/>
          </a:p>
        </p:txBody>
      </p:sp>
    </p:spTree>
    <p:extLst>
      <p:ext uri="{BB962C8B-B14F-4D97-AF65-F5344CB8AC3E}">
        <p14:creationId xmlns:p14="http://schemas.microsoft.com/office/powerpoint/2010/main" val="4239006264"/>
      </p:ext>
    </p:extLst>
  </p:cSld>
  <p:clrMapOvr>
    <a:masterClrMapping/>
  </p:clrMapOvr>
  <p:transition spd="slow">
    <p:push dir="u"/>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562600" y="2133600"/>
            <a:ext cx="3400426" cy="4191000"/>
          </a:xfrm>
        </p:spPr>
        <p:txBody>
          <a:bodyPr>
            <a:normAutofit fontScale="70000" lnSpcReduction="20000"/>
          </a:bodyPr>
          <a:lstStyle/>
          <a:p>
            <a:r>
              <a:rPr lang="en-US" sz="2800" dirty="0" smtClean="0"/>
              <a:t>30% to 35% of all FAFSA filers are selected</a:t>
            </a:r>
          </a:p>
          <a:p>
            <a:r>
              <a:rPr lang="en-US" sz="2800" dirty="0" smtClean="0"/>
              <a:t>Some schools verify 100% of filers</a:t>
            </a:r>
          </a:p>
          <a:p>
            <a:r>
              <a:rPr lang="en-US" sz="2800" dirty="0" smtClean="0"/>
              <a:t>You may link your taxes to your FAFSA (DRT)</a:t>
            </a:r>
          </a:p>
          <a:p>
            <a:r>
              <a:rPr lang="en-US" sz="2800" dirty="0" smtClean="0"/>
              <a:t>Documents that may be requested to verify information on the FAFSA	</a:t>
            </a:r>
          </a:p>
          <a:p>
            <a:pPr lvl="1"/>
            <a:r>
              <a:rPr lang="en-US" sz="2800" dirty="0" smtClean="0"/>
              <a:t>Tax transcripts for parents and students</a:t>
            </a:r>
          </a:p>
          <a:p>
            <a:pPr lvl="1"/>
            <a:r>
              <a:rPr lang="en-US" sz="2800" dirty="0" smtClean="0"/>
              <a:t>Verification worksheet</a:t>
            </a:r>
          </a:p>
          <a:p>
            <a:pPr lvl="1"/>
            <a:r>
              <a:rPr lang="en-US" sz="2800" dirty="0" smtClean="0"/>
              <a:t>Maybe W-2’s Parents and Students</a:t>
            </a:r>
            <a:endParaRPr lang="en-US" sz="2800" dirty="0"/>
          </a:p>
        </p:txBody>
      </p:sp>
      <p:sp>
        <p:nvSpPr>
          <p:cNvPr id="4" name="TextBox 3"/>
          <p:cNvSpPr txBox="1"/>
          <p:nvPr/>
        </p:nvSpPr>
        <p:spPr>
          <a:xfrm>
            <a:off x="444614" y="990600"/>
            <a:ext cx="7092616" cy="646331"/>
          </a:xfrm>
          <a:prstGeom prst="rect">
            <a:avLst/>
          </a:prstGeom>
          <a:noFill/>
        </p:spPr>
        <p:txBody>
          <a:bodyPr wrap="square" rtlCol="0">
            <a:spAutoFit/>
          </a:bodyPr>
          <a:lstStyle/>
          <a:p>
            <a:r>
              <a:rPr lang="en-US" sz="3600" dirty="0">
                <a:solidFill>
                  <a:srgbClr val="FF0000"/>
                </a:solidFill>
              </a:rPr>
              <a:t>Verification</a:t>
            </a:r>
            <a:endParaRPr lang="en-US" sz="3600" b="1" dirty="0">
              <a:solidFill>
                <a:srgbClr val="FF0000"/>
              </a:solidFill>
            </a:endParaRPr>
          </a:p>
        </p:txBody>
      </p:sp>
      <p:pic>
        <p:nvPicPr>
          <p:cNvPr id="2" name="Picture 1"/>
          <p:cNvPicPr>
            <a:picLocks noChangeAspect="1"/>
          </p:cNvPicPr>
          <p:nvPr/>
        </p:nvPicPr>
        <p:blipFill>
          <a:blip r:embed="rId3"/>
          <a:stretch>
            <a:fillRect/>
          </a:stretch>
        </p:blipFill>
        <p:spPr>
          <a:xfrm>
            <a:off x="76199" y="2057400"/>
            <a:ext cx="5508171" cy="4191000"/>
          </a:xfrm>
          <a:prstGeom prst="rect">
            <a:avLst/>
          </a:prstGeom>
        </p:spPr>
      </p:pic>
      <p:sp>
        <p:nvSpPr>
          <p:cNvPr id="5" name="Rounded Rectangle 4"/>
          <p:cNvSpPr/>
          <p:nvPr/>
        </p:nvSpPr>
        <p:spPr>
          <a:xfrm>
            <a:off x="3276600" y="3124200"/>
            <a:ext cx="2286000" cy="457200"/>
          </a:xfrm>
          <a:prstGeom prst="roundRect">
            <a:avLst/>
          </a:prstGeom>
          <a:noFill/>
          <a:ln w="285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4711601"/>
      </p:ext>
    </p:extLst>
  </p:cSld>
  <p:clrMapOvr>
    <a:masterClrMapping/>
  </p:clrMapOvr>
  <p:transition spd="slow">
    <p:push dir="u"/>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CSS Profile</a:t>
            </a:r>
            <a:endParaRPr lang="en-US" dirty="0">
              <a:solidFill>
                <a:srgbClr val="FF0000"/>
              </a:solidFill>
            </a:endParaRPr>
          </a:p>
        </p:txBody>
      </p:sp>
      <p:sp>
        <p:nvSpPr>
          <p:cNvPr id="3" name="Content Placeholder 2"/>
          <p:cNvSpPr>
            <a:spLocks noGrp="1"/>
          </p:cNvSpPr>
          <p:nvPr>
            <p:ph idx="1"/>
          </p:nvPr>
        </p:nvSpPr>
        <p:spPr/>
        <p:txBody>
          <a:bodyPr/>
          <a:lstStyle/>
          <a:p>
            <a:r>
              <a:rPr lang="en-US" dirty="0" smtClean="0"/>
              <a:t>Some colleges use this to determine institutional funds</a:t>
            </a:r>
          </a:p>
          <a:p>
            <a:r>
              <a:rPr lang="en-US" dirty="0" smtClean="0"/>
              <a:t>The cost is $25 </a:t>
            </a:r>
          </a:p>
          <a:p>
            <a:r>
              <a:rPr lang="en-US" dirty="0" smtClean="0"/>
              <a:t>$16 for each additional school</a:t>
            </a:r>
          </a:p>
          <a:p>
            <a:r>
              <a:rPr lang="en-US" dirty="0" smtClean="0"/>
              <a:t>Very detailed financial information</a:t>
            </a:r>
          </a:p>
          <a:p>
            <a:r>
              <a:rPr lang="en-US" dirty="0" smtClean="0"/>
              <a:t>Not all schools use all questions</a:t>
            </a:r>
            <a:endParaRPr lang="en-US" dirty="0"/>
          </a:p>
        </p:txBody>
      </p:sp>
    </p:spTree>
    <p:extLst>
      <p:ext uri="{BB962C8B-B14F-4D97-AF65-F5344CB8AC3E}">
        <p14:creationId xmlns:p14="http://schemas.microsoft.com/office/powerpoint/2010/main" val="307859432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3200"/>
            <a:ext cx="7620000" cy="1371600"/>
          </a:xfrm>
        </p:spPr>
        <p:txBody>
          <a:bodyPr>
            <a:noAutofit/>
          </a:bodyPr>
          <a:lstStyle/>
          <a:p>
            <a:r>
              <a:rPr lang="en-US" sz="4800" dirty="0" smtClean="0"/>
              <a:t>Types  of  Government Aid</a:t>
            </a:r>
            <a:endParaRPr lang="en-US" sz="4800" dirty="0"/>
          </a:p>
        </p:txBody>
      </p:sp>
      <p:sp>
        <p:nvSpPr>
          <p:cNvPr id="3" name="Text Placeholder 2"/>
          <p:cNvSpPr>
            <a:spLocks noGrp="1"/>
          </p:cNvSpPr>
          <p:nvPr>
            <p:ph type="body" idx="1"/>
          </p:nvPr>
        </p:nvSpPr>
        <p:spPr>
          <a:xfrm>
            <a:off x="1952452" y="4184072"/>
            <a:ext cx="5257800" cy="2521527"/>
          </a:xfrm>
        </p:spPr>
        <p:txBody>
          <a:bodyPr>
            <a:normAutofit/>
          </a:bodyPr>
          <a:lstStyle/>
          <a:p>
            <a:r>
              <a:rPr lang="en-US" sz="2800" dirty="0" smtClean="0">
                <a:solidFill>
                  <a:schemeClr val="tx1"/>
                </a:solidFill>
              </a:rPr>
              <a:t>“Free Money”</a:t>
            </a:r>
          </a:p>
          <a:p>
            <a:r>
              <a:rPr lang="en-US" sz="2800" dirty="0" smtClean="0">
                <a:solidFill>
                  <a:schemeClr val="tx1"/>
                </a:solidFill>
              </a:rPr>
              <a:t>Loans-Student</a:t>
            </a:r>
          </a:p>
          <a:p>
            <a:r>
              <a:rPr lang="en-US" sz="2800" dirty="0" smtClean="0">
                <a:solidFill>
                  <a:schemeClr val="tx1"/>
                </a:solidFill>
              </a:rPr>
              <a:t>Loans-Parent</a:t>
            </a:r>
          </a:p>
          <a:p>
            <a:r>
              <a:rPr lang="en-US" sz="2800" dirty="0" smtClean="0">
                <a:solidFill>
                  <a:schemeClr val="tx1"/>
                </a:solidFill>
              </a:rPr>
              <a:t>Work Study</a:t>
            </a:r>
          </a:p>
        </p:txBody>
      </p:sp>
    </p:spTree>
    <p:extLst>
      <p:ext uri="{BB962C8B-B14F-4D97-AF65-F5344CB8AC3E}">
        <p14:creationId xmlns:p14="http://schemas.microsoft.com/office/powerpoint/2010/main" val="3072169743"/>
      </p:ext>
    </p:extLst>
  </p:cSld>
  <p:clrMapOvr>
    <a:masterClrMapping/>
  </p:clrMapOvr>
  <p:transition spd="slow">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ChangeArrowheads="1"/>
          </p:cNvSpPr>
          <p:nvPr>
            <p:ph type="title"/>
          </p:nvPr>
        </p:nvSpPr>
        <p:spPr>
          <a:xfrm>
            <a:off x="540586" y="609600"/>
            <a:ext cx="7338060" cy="1133460"/>
          </a:xfrm>
        </p:spPr>
        <p:txBody>
          <a:bodyPr>
            <a:normAutofit/>
          </a:bodyPr>
          <a:lstStyle/>
          <a:p>
            <a:r>
              <a:rPr lang="en-US" dirty="0"/>
              <a:t>What is Financial Aid?</a:t>
            </a:r>
          </a:p>
        </p:txBody>
      </p:sp>
      <p:sp>
        <p:nvSpPr>
          <p:cNvPr id="21506" name="Rectangle 3"/>
          <p:cNvSpPr>
            <a:spLocks noGrp="1" noChangeArrowheads="1"/>
          </p:cNvSpPr>
          <p:nvPr>
            <p:ph idx="1"/>
          </p:nvPr>
        </p:nvSpPr>
        <p:spPr>
          <a:xfrm>
            <a:off x="612025" y="2137756"/>
            <a:ext cx="4417175" cy="4038600"/>
          </a:xfrm>
        </p:spPr>
        <p:txBody>
          <a:bodyPr>
            <a:normAutofit/>
          </a:bodyPr>
          <a:lstStyle/>
          <a:p>
            <a:r>
              <a:rPr lang="en-US" sz="3200" dirty="0">
                <a:latin typeface="Arial" panose="020B0604020202020204" pitchFamily="34" charset="0"/>
                <a:cs typeface="Arial" panose="020B0604020202020204" pitchFamily="34" charset="0"/>
              </a:rPr>
              <a:t>Financial aid consists of </a:t>
            </a:r>
            <a:r>
              <a:rPr lang="en-US" sz="3200" u="sng" dirty="0" smtClean="0">
                <a:latin typeface="Arial" panose="020B0604020202020204" pitchFamily="34" charset="0"/>
                <a:cs typeface="Arial" panose="020B0604020202020204" pitchFamily="34" charset="0"/>
              </a:rPr>
              <a:t>all</a:t>
            </a:r>
            <a:r>
              <a:rPr lang="en-US" sz="3200" dirty="0" smtClean="0">
                <a:latin typeface="Arial" panose="020B0604020202020204" pitchFamily="34" charset="0"/>
                <a:cs typeface="Arial" panose="020B0604020202020204" pitchFamily="34" charset="0"/>
              </a:rPr>
              <a:t> funds </a:t>
            </a:r>
            <a:r>
              <a:rPr lang="en-US" sz="3200" dirty="0">
                <a:latin typeface="Arial" panose="020B0604020202020204" pitchFamily="34" charset="0"/>
                <a:cs typeface="Arial" panose="020B0604020202020204" pitchFamily="34" charset="0"/>
              </a:rPr>
              <a:t>provided to students and families to help pay for postsecondary educational expenses</a:t>
            </a:r>
          </a:p>
          <a:p>
            <a:pPr marL="0" indent="0">
              <a:buNone/>
            </a:pPr>
            <a:endParaRPr lang="en-US" sz="3200" dirty="0">
              <a:latin typeface="Arial" panose="020B0604020202020204" pitchFamily="34" charset="0"/>
              <a:cs typeface="Arial" panose="020B0604020202020204" pitchFamily="34" charset="0"/>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50527" y="1743060"/>
            <a:ext cx="2486025" cy="3314700"/>
          </a:xfrm>
          <a:prstGeom prst="rect">
            <a:avLst/>
          </a:prstGeom>
        </p:spPr>
      </p:pic>
    </p:spTree>
    <p:extLst>
      <p:ext uri="{BB962C8B-B14F-4D97-AF65-F5344CB8AC3E}">
        <p14:creationId xmlns:p14="http://schemas.microsoft.com/office/powerpoint/2010/main" val="42379969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1" y="753228"/>
            <a:ext cx="7315200" cy="1080938"/>
          </a:xfrm>
        </p:spPr>
        <p:txBody>
          <a:bodyPr>
            <a:normAutofit/>
          </a:bodyPr>
          <a:lstStyle/>
          <a:p>
            <a:r>
              <a:rPr lang="en-US" dirty="0"/>
              <a:t>Who is Eligible for Federal Student Aid?</a:t>
            </a:r>
          </a:p>
        </p:txBody>
      </p:sp>
      <p:sp>
        <p:nvSpPr>
          <p:cNvPr id="3" name="Content Placeholder 2"/>
          <p:cNvSpPr>
            <a:spLocks noGrp="1"/>
          </p:cNvSpPr>
          <p:nvPr>
            <p:ph idx="1"/>
          </p:nvPr>
        </p:nvSpPr>
        <p:spPr/>
        <p:txBody>
          <a:bodyPr>
            <a:normAutofit/>
          </a:bodyPr>
          <a:lstStyle/>
          <a:p>
            <a:pPr>
              <a:buFont typeface="Arial"/>
              <a:buChar char="•"/>
              <a:defRPr/>
            </a:pPr>
            <a:r>
              <a:rPr lang="en-US" sz="2800" dirty="0" smtClean="0"/>
              <a:t>U.S. citizen or permanent resident</a:t>
            </a:r>
          </a:p>
          <a:p>
            <a:pPr>
              <a:buFont typeface="Arial"/>
              <a:buChar char="•"/>
              <a:defRPr/>
            </a:pPr>
            <a:r>
              <a:rPr lang="en-US" sz="2800" dirty="0" smtClean="0"/>
              <a:t>High school graduate/GED holder</a:t>
            </a:r>
          </a:p>
          <a:p>
            <a:pPr>
              <a:buFont typeface="Arial"/>
              <a:buChar char="•"/>
              <a:defRPr/>
            </a:pPr>
            <a:r>
              <a:rPr lang="en-US" sz="2800" dirty="0" smtClean="0"/>
              <a:t>Eligible degree/certificate program</a:t>
            </a:r>
          </a:p>
          <a:p>
            <a:pPr>
              <a:buFont typeface="Arial"/>
              <a:buChar char="•"/>
              <a:defRPr/>
            </a:pPr>
            <a:r>
              <a:rPr lang="en-US" sz="2800" dirty="0" smtClean="0"/>
              <a:t>Valid Social Security number</a:t>
            </a:r>
          </a:p>
          <a:p>
            <a:pPr>
              <a:buFont typeface="Arial"/>
              <a:buChar char="•"/>
              <a:defRPr/>
            </a:pPr>
            <a:r>
              <a:rPr lang="en-US" sz="2800" dirty="0" smtClean="0"/>
              <a:t>Males registered for Selective Service</a:t>
            </a:r>
          </a:p>
          <a:p>
            <a:pPr>
              <a:buFont typeface="Arial"/>
              <a:buChar char="•"/>
              <a:defRPr/>
            </a:pPr>
            <a:r>
              <a:rPr lang="en-US" sz="2800" dirty="0" smtClean="0"/>
              <a:t>Satisfactory academic progress in college/career school</a:t>
            </a:r>
          </a:p>
          <a:p>
            <a:endParaRPr lang="en-US" dirty="0"/>
          </a:p>
        </p:txBody>
      </p:sp>
    </p:spTree>
    <p:extLst>
      <p:ext uri="{BB962C8B-B14F-4D97-AF65-F5344CB8AC3E}">
        <p14:creationId xmlns:p14="http://schemas.microsoft.com/office/powerpoint/2010/main" val="318184459"/>
      </p:ext>
    </p:extLst>
  </p:cSld>
  <p:clrMapOvr>
    <a:masterClrMapping/>
  </p:clrMapOvr>
  <p:transition spd="slow">
    <p:wip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0"/>
            <a:ext cx="6896534" cy="1080938"/>
          </a:xfrm>
        </p:spPr>
        <p:txBody>
          <a:bodyPr>
            <a:normAutofit fontScale="90000"/>
          </a:bodyPr>
          <a:lstStyle/>
          <a:p>
            <a:pPr algn="ctr"/>
            <a:r>
              <a:rPr lang="en-US" sz="5400" dirty="0" smtClean="0"/>
              <a:t>Federal aid break down</a:t>
            </a:r>
            <a:endParaRPr lang="en-US" sz="5400" dirty="0"/>
          </a:p>
        </p:txBody>
      </p:sp>
      <p:sp>
        <p:nvSpPr>
          <p:cNvPr id="3" name="Content Placeholder 2"/>
          <p:cNvSpPr>
            <a:spLocks noGrp="1"/>
          </p:cNvSpPr>
          <p:nvPr>
            <p:ph idx="1"/>
          </p:nvPr>
        </p:nvSpPr>
        <p:spPr>
          <a:xfrm>
            <a:off x="533400" y="2133600"/>
            <a:ext cx="8001000" cy="4191000"/>
          </a:xfrm>
        </p:spPr>
        <p:txBody>
          <a:bodyPr>
            <a:normAutofit/>
          </a:bodyPr>
          <a:lstStyle/>
          <a:p>
            <a:r>
              <a:rPr lang="en-US" dirty="0"/>
              <a:t>Pell Grant-Max is $</a:t>
            </a:r>
            <a:r>
              <a:rPr lang="en-US" dirty="0" smtClean="0"/>
              <a:t>6395 </a:t>
            </a:r>
            <a:r>
              <a:rPr lang="en-US" sz="1600" dirty="0" smtClean="0"/>
              <a:t>20-21</a:t>
            </a:r>
            <a:endParaRPr lang="en-US" sz="1600" dirty="0"/>
          </a:p>
          <a:p>
            <a:r>
              <a:rPr lang="en-US" dirty="0"/>
              <a:t>FSEOG-to students who qualify for the Pell Grant</a:t>
            </a:r>
          </a:p>
          <a:p>
            <a:r>
              <a:rPr lang="en-US" dirty="0"/>
              <a:t>Direct Student </a:t>
            </a:r>
            <a:r>
              <a:rPr lang="en-US" sz="2000" dirty="0"/>
              <a:t>Loans-All students, repayment 6 months after student leaves school with a 10 year repayment (other options available)</a:t>
            </a:r>
          </a:p>
          <a:p>
            <a:pPr lvl="1"/>
            <a:r>
              <a:rPr lang="en-US" dirty="0" smtClean="0"/>
              <a:t>Subsidized - </a:t>
            </a:r>
            <a:r>
              <a:rPr lang="en-US" dirty="0"/>
              <a:t>Government subsidizes the interest</a:t>
            </a:r>
          </a:p>
          <a:p>
            <a:pPr lvl="1"/>
            <a:r>
              <a:rPr lang="en-US" dirty="0" smtClean="0"/>
              <a:t>Unsubsidized - Student pays </a:t>
            </a:r>
            <a:r>
              <a:rPr lang="en-US" dirty="0"/>
              <a:t>the interest</a:t>
            </a:r>
          </a:p>
          <a:p>
            <a:r>
              <a:rPr lang="en-US" dirty="0"/>
              <a:t>Parent Plus Loan- </a:t>
            </a:r>
            <a:r>
              <a:rPr lang="en-US" sz="2000" dirty="0"/>
              <a:t>credit check is done by </a:t>
            </a:r>
            <a:r>
              <a:rPr lang="en-US" sz="2000" dirty="0" smtClean="0"/>
              <a:t>Federal Government, and repayment may begin after </a:t>
            </a:r>
            <a:r>
              <a:rPr lang="en-US" sz="2000" dirty="0"/>
              <a:t>second </a:t>
            </a:r>
            <a:r>
              <a:rPr lang="en-US" sz="2000" dirty="0" smtClean="0"/>
              <a:t>disbursement.</a:t>
            </a:r>
            <a:r>
              <a:rPr lang="en-US" dirty="0" smtClean="0"/>
              <a:t> </a:t>
            </a:r>
            <a:r>
              <a:rPr lang="en-US" sz="2000" dirty="0"/>
              <a:t>Loan maybe deferred while student is in school</a:t>
            </a:r>
            <a:endParaRPr lang="en-US" dirty="0"/>
          </a:p>
          <a:p>
            <a:r>
              <a:rPr lang="en-US" dirty="0"/>
              <a:t>Federal </a:t>
            </a:r>
            <a:r>
              <a:rPr lang="en-US" dirty="0" smtClean="0"/>
              <a:t>Work-Study- </a:t>
            </a:r>
            <a:r>
              <a:rPr lang="en-US" sz="2000" dirty="0"/>
              <a:t>paid for based on hours worked</a:t>
            </a:r>
          </a:p>
          <a:p>
            <a:endParaRPr lang="en-US" sz="2400" dirty="0" smtClean="0"/>
          </a:p>
        </p:txBody>
      </p:sp>
    </p:spTree>
    <p:extLst>
      <p:ext uri="{BB962C8B-B14F-4D97-AF65-F5344CB8AC3E}">
        <p14:creationId xmlns:p14="http://schemas.microsoft.com/office/powerpoint/2010/main" val="2912104343"/>
      </p:ext>
    </p:extLst>
  </p:cSld>
  <p:clrMapOvr>
    <a:masterClrMapping/>
  </p:clrMapOvr>
  <p:transition spd="slow">
    <p:wip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704088"/>
            <a:ext cx="7315200" cy="896112"/>
          </a:xfrm>
        </p:spPr>
        <p:txBody>
          <a:bodyPr>
            <a:normAutofit/>
          </a:bodyPr>
          <a:lstStyle/>
          <a:p>
            <a:r>
              <a:rPr lang="en-US" smtClean="0"/>
              <a:t>State Aid (Maryland Programs)</a:t>
            </a:r>
            <a:endParaRPr lang="en-US" dirty="0"/>
          </a:p>
        </p:txBody>
      </p:sp>
      <p:sp>
        <p:nvSpPr>
          <p:cNvPr id="3" name="Content Placeholder 2"/>
          <p:cNvSpPr>
            <a:spLocks noGrp="1"/>
          </p:cNvSpPr>
          <p:nvPr>
            <p:ph idx="1"/>
          </p:nvPr>
        </p:nvSpPr>
        <p:spPr>
          <a:xfrm>
            <a:off x="384111" y="2094808"/>
            <a:ext cx="7358842" cy="4610792"/>
          </a:xfrm>
        </p:spPr>
        <p:txBody>
          <a:bodyPr>
            <a:normAutofit lnSpcReduction="10000"/>
          </a:bodyPr>
          <a:lstStyle/>
          <a:p>
            <a:r>
              <a:rPr lang="en-US" dirty="0" smtClean="0"/>
              <a:t>Senator</a:t>
            </a:r>
          </a:p>
          <a:p>
            <a:r>
              <a:rPr lang="en-US" dirty="0" smtClean="0"/>
              <a:t>Delegate</a:t>
            </a:r>
          </a:p>
          <a:p>
            <a:r>
              <a:rPr lang="en-US" dirty="0" smtClean="0"/>
              <a:t>Guaranteed Access Grant</a:t>
            </a:r>
          </a:p>
          <a:p>
            <a:r>
              <a:rPr lang="en-US" dirty="0" smtClean="0"/>
              <a:t>Educational Assistance Grant</a:t>
            </a:r>
          </a:p>
          <a:p>
            <a:endParaRPr lang="en-US" sz="1200" dirty="0" smtClean="0"/>
          </a:p>
          <a:p>
            <a:pPr marL="0" indent="0">
              <a:buNone/>
            </a:pPr>
            <a:r>
              <a:rPr lang="en-US" dirty="0" smtClean="0"/>
              <a:t>Deadline is </a:t>
            </a:r>
            <a:r>
              <a:rPr lang="en-US" u="sng" dirty="0" smtClean="0"/>
              <a:t>March 1</a:t>
            </a:r>
            <a:r>
              <a:rPr lang="en-US" dirty="0" smtClean="0"/>
              <a:t>, FAFSA required and include at least one MD School</a:t>
            </a:r>
          </a:p>
          <a:p>
            <a:pPr marL="0" indent="0">
              <a:buNone/>
            </a:pPr>
            <a:endParaRPr lang="en-US" sz="1100" dirty="0" smtClean="0"/>
          </a:p>
          <a:p>
            <a:pPr marL="0" indent="0">
              <a:buNone/>
            </a:pPr>
            <a:r>
              <a:rPr lang="en-US" dirty="0" smtClean="0"/>
              <a:t> </a:t>
            </a:r>
            <a:r>
              <a:rPr lang="en-US" dirty="0"/>
              <a:t>Applications at </a:t>
            </a:r>
            <a:r>
              <a:rPr lang="en-US" sz="2000" u="sng" dirty="0">
                <a:solidFill>
                  <a:schemeClr val="bg1"/>
                </a:solidFill>
                <a:hlinkClick r:id="rId3"/>
              </a:rPr>
              <a:t>https://MHEC.state.md.us</a:t>
            </a:r>
            <a:endParaRPr lang="en-US" sz="2000" u="sng" dirty="0">
              <a:solidFill>
                <a:schemeClr val="bg1"/>
              </a:solidFill>
            </a:endParaRPr>
          </a:p>
          <a:p>
            <a:pPr marL="0" indent="0">
              <a:buNone/>
            </a:pPr>
            <a:endParaRPr lang="en-US" sz="1200" dirty="0" smtClean="0"/>
          </a:p>
          <a:p>
            <a:pPr marL="0" indent="0">
              <a:buNone/>
            </a:pPr>
            <a:r>
              <a:rPr lang="en-US" dirty="0" smtClean="0"/>
              <a:t>Student must log in and accept award at </a:t>
            </a:r>
            <a:r>
              <a:rPr lang="en-US" sz="2000" dirty="0" smtClean="0">
                <a:hlinkClick r:id="rId4"/>
              </a:rPr>
              <a:t>https://MDCAPS.mhec.state.md.us</a:t>
            </a:r>
            <a:r>
              <a:rPr lang="en-US" sz="2000" dirty="0" smtClean="0"/>
              <a:t> </a:t>
            </a:r>
          </a:p>
          <a:p>
            <a:endParaRPr lang="en-US" dirty="0"/>
          </a:p>
        </p:txBody>
      </p:sp>
      <p:sp>
        <p:nvSpPr>
          <p:cNvPr id="4" name="Right Brace 3"/>
          <p:cNvSpPr/>
          <p:nvPr/>
        </p:nvSpPr>
        <p:spPr>
          <a:xfrm>
            <a:off x="2031609" y="2154700"/>
            <a:ext cx="3566189" cy="566133"/>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b="1" dirty="0"/>
          </a:p>
        </p:txBody>
      </p:sp>
      <p:sp>
        <p:nvSpPr>
          <p:cNvPr id="5" name="Right Brace 4"/>
          <p:cNvSpPr/>
          <p:nvPr/>
        </p:nvSpPr>
        <p:spPr>
          <a:xfrm>
            <a:off x="4724400" y="2971799"/>
            <a:ext cx="1981200" cy="644293"/>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b="1" dirty="0"/>
          </a:p>
        </p:txBody>
      </p:sp>
      <p:sp>
        <p:nvSpPr>
          <p:cNvPr id="7" name="TextBox 6"/>
          <p:cNvSpPr txBox="1"/>
          <p:nvPr/>
        </p:nvSpPr>
        <p:spPr>
          <a:xfrm>
            <a:off x="5597796" y="2253100"/>
            <a:ext cx="3301569" cy="369332"/>
          </a:xfrm>
          <a:prstGeom prst="rect">
            <a:avLst/>
          </a:prstGeom>
          <a:noFill/>
        </p:spPr>
        <p:txBody>
          <a:bodyPr wrap="square" rtlCol="0">
            <a:spAutoFit/>
          </a:bodyPr>
          <a:lstStyle/>
          <a:p>
            <a:pPr marL="285750" indent="-285750">
              <a:buFont typeface="Arial" panose="020B0604020202020204" pitchFamily="34" charset="0"/>
              <a:buChar char="•"/>
            </a:pPr>
            <a:r>
              <a:rPr lang="en-US" dirty="0" smtClean="0"/>
              <a:t>Contact Senator / Delegate</a:t>
            </a:r>
            <a:endParaRPr lang="en-US" dirty="0"/>
          </a:p>
        </p:txBody>
      </p:sp>
      <p:sp>
        <p:nvSpPr>
          <p:cNvPr id="8" name="TextBox 7"/>
          <p:cNvSpPr txBox="1"/>
          <p:nvPr/>
        </p:nvSpPr>
        <p:spPr>
          <a:xfrm>
            <a:off x="6705600" y="3086835"/>
            <a:ext cx="2023125" cy="646331"/>
          </a:xfrm>
          <a:prstGeom prst="rect">
            <a:avLst/>
          </a:prstGeom>
          <a:noFill/>
        </p:spPr>
        <p:txBody>
          <a:bodyPr wrap="square" rtlCol="0">
            <a:spAutoFit/>
          </a:bodyPr>
          <a:lstStyle/>
          <a:p>
            <a:pPr marL="285750" indent="-285750">
              <a:buFont typeface="Arial" panose="020B0604020202020204" pitchFamily="34" charset="0"/>
              <a:buChar char="•"/>
            </a:pPr>
            <a:r>
              <a:rPr lang="en-US" dirty="0" smtClean="0"/>
              <a:t>Determined by FAFSA</a:t>
            </a:r>
            <a:endParaRPr lang="en-US" dirty="0"/>
          </a:p>
        </p:txBody>
      </p:sp>
    </p:spTree>
    <p:extLst>
      <p:ext uri="{BB962C8B-B14F-4D97-AF65-F5344CB8AC3E}">
        <p14:creationId xmlns:p14="http://schemas.microsoft.com/office/powerpoint/2010/main" val="3221177826"/>
      </p:ext>
    </p:extLst>
  </p:cSld>
  <p:clrMapOvr>
    <a:masterClrMapping/>
  </p:clrMapOvr>
  <p:transition spd="slow">
    <p:wip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514600"/>
            <a:ext cx="7315200" cy="1821656"/>
          </a:xfrm>
        </p:spPr>
        <p:txBody>
          <a:bodyPr>
            <a:normAutofit fontScale="90000"/>
          </a:bodyPr>
          <a:lstStyle/>
          <a:p>
            <a:r>
              <a:rPr lang="en-US" sz="9600" dirty="0" smtClean="0"/>
              <a:t>Additional Aid</a:t>
            </a:r>
            <a:endParaRPr lang="en-US" sz="9600" dirty="0"/>
          </a:p>
        </p:txBody>
      </p:sp>
      <p:sp>
        <p:nvSpPr>
          <p:cNvPr id="3" name="Text Placeholder 2"/>
          <p:cNvSpPr>
            <a:spLocks noGrp="1"/>
          </p:cNvSpPr>
          <p:nvPr>
            <p:ph type="body" idx="1"/>
          </p:nvPr>
        </p:nvSpPr>
        <p:spPr>
          <a:xfrm>
            <a:off x="1543049" y="4121727"/>
            <a:ext cx="5829300" cy="1509712"/>
          </a:xfrm>
        </p:spPr>
        <p:txBody>
          <a:bodyPr>
            <a:normAutofit lnSpcReduction="10000"/>
          </a:bodyPr>
          <a:lstStyle/>
          <a:p>
            <a:pPr algn="ctr"/>
            <a:r>
              <a:rPr lang="en-US" dirty="0"/>
              <a:t>What is it?</a:t>
            </a:r>
          </a:p>
          <a:p>
            <a:pPr algn="ctr"/>
            <a:r>
              <a:rPr lang="en-US" dirty="0"/>
              <a:t>Where to find it?</a:t>
            </a:r>
          </a:p>
          <a:p>
            <a:pPr algn="ctr"/>
            <a:r>
              <a:rPr lang="en-US" dirty="0" smtClean="0"/>
              <a:t>How </a:t>
            </a:r>
            <a:r>
              <a:rPr lang="en-US" dirty="0"/>
              <a:t>to obtain it</a:t>
            </a:r>
            <a:r>
              <a:rPr lang="en-US" dirty="0" smtClean="0"/>
              <a:t>?</a:t>
            </a:r>
          </a:p>
          <a:p>
            <a:pPr algn="ctr"/>
            <a:r>
              <a:rPr lang="en-US" dirty="0" smtClean="0"/>
              <a:t>What about VA Benefits?</a:t>
            </a:r>
            <a:endParaRPr lang="en-US" dirty="0"/>
          </a:p>
          <a:p>
            <a:endParaRPr lang="en-US" dirty="0"/>
          </a:p>
        </p:txBody>
      </p:sp>
    </p:spTree>
    <p:extLst>
      <p:ext uri="{BB962C8B-B14F-4D97-AF65-F5344CB8AC3E}">
        <p14:creationId xmlns:p14="http://schemas.microsoft.com/office/powerpoint/2010/main" val="752943163"/>
      </p:ext>
    </p:extLst>
  </p:cSld>
  <p:clrMapOvr>
    <a:masterClrMapping/>
  </p:clrMapOvr>
  <p:transition>
    <p:split orient="vert"/>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Institutional Aid</a:t>
            </a:r>
            <a:endParaRPr lang="en-US" dirty="0"/>
          </a:p>
        </p:txBody>
      </p:sp>
      <p:sp>
        <p:nvSpPr>
          <p:cNvPr id="3" name="Content Placeholder 2"/>
          <p:cNvSpPr>
            <a:spLocks noGrp="1"/>
          </p:cNvSpPr>
          <p:nvPr>
            <p:ph idx="1"/>
          </p:nvPr>
        </p:nvSpPr>
        <p:spPr>
          <a:xfrm>
            <a:off x="533400" y="2336873"/>
            <a:ext cx="7239000" cy="3599316"/>
          </a:xfrm>
        </p:spPr>
        <p:txBody>
          <a:bodyPr>
            <a:normAutofit fontScale="92500"/>
          </a:bodyPr>
          <a:lstStyle/>
          <a:p>
            <a:r>
              <a:rPr lang="en-US" sz="2000" u="sng" dirty="0"/>
              <a:t>Merit </a:t>
            </a:r>
            <a:r>
              <a:rPr lang="en-US" sz="2000" u="sng" dirty="0" smtClean="0"/>
              <a:t>aid</a:t>
            </a:r>
            <a:r>
              <a:rPr lang="en-US" sz="2000" dirty="0" smtClean="0"/>
              <a:t>-funds </a:t>
            </a:r>
            <a:r>
              <a:rPr lang="en-US" sz="2000" dirty="0"/>
              <a:t>awarded to students based on grades, extra-curricular activities, and information found on the college application. These amounts are awarded through the admission office.</a:t>
            </a:r>
          </a:p>
          <a:p>
            <a:endParaRPr lang="en-US" sz="2000" dirty="0"/>
          </a:p>
          <a:p>
            <a:r>
              <a:rPr lang="en-US" sz="2000" u="sng" dirty="0"/>
              <a:t>Need </a:t>
            </a:r>
            <a:r>
              <a:rPr lang="en-US" sz="2000" u="sng" dirty="0" smtClean="0"/>
              <a:t>based</a:t>
            </a:r>
            <a:r>
              <a:rPr lang="en-US" sz="2000" dirty="0" smtClean="0"/>
              <a:t>-funds </a:t>
            </a:r>
            <a:r>
              <a:rPr lang="en-US" sz="2000" dirty="0"/>
              <a:t>are awarded by the Office of Financial Aid</a:t>
            </a:r>
          </a:p>
          <a:p>
            <a:endParaRPr lang="en-US" sz="2400" dirty="0" smtClean="0"/>
          </a:p>
          <a:p>
            <a:r>
              <a:rPr lang="en-US" sz="2100" dirty="0" smtClean="0"/>
              <a:t>Other institutional funds may be awarded, however a separate application maybe required.  Frequently these funds are “endowed” and have certain requirements with them.</a:t>
            </a:r>
            <a:endParaRPr lang="en-US" sz="2100" dirty="0"/>
          </a:p>
        </p:txBody>
      </p:sp>
    </p:spTree>
    <p:extLst>
      <p:ext uri="{BB962C8B-B14F-4D97-AF65-F5344CB8AC3E}">
        <p14:creationId xmlns:p14="http://schemas.microsoft.com/office/powerpoint/2010/main" val="14157156"/>
      </p:ext>
    </p:extLst>
  </p:cSld>
  <p:clrMapOvr>
    <a:masterClrMapping/>
  </p:clrMapOvr>
  <p:transition>
    <p:split orient="vert"/>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 Benefits</a:t>
            </a:r>
            <a:endParaRPr lang="en-US" dirty="0"/>
          </a:p>
        </p:txBody>
      </p:sp>
      <p:sp>
        <p:nvSpPr>
          <p:cNvPr id="3" name="Content Placeholder 2"/>
          <p:cNvSpPr>
            <a:spLocks noGrp="1"/>
          </p:cNvSpPr>
          <p:nvPr>
            <p:ph idx="1"/>
          </p:nvPr>
        </p:nvSpPr>
        <p:spPr>
          <a:xfrm>
            <a:off x="533400" y="2057400"/>
            <a:ext cx="6887389" cy="4571999"/>
          </a:xfrm>
        </p:spPr>
        <p:txBody>
          <a:bodyPr>
            <a:normAutofit lnSpcReduction="10000"/>
          </a:bodyPr>
          <a:lstStyle/>
          <a:p>
            <a:r>
              <a:rPr lang="en-US" dirty="0"/>
              <a:t>Federal:</a:t>
            </a:r>
          </a:p>
          <a:p>
            <a:pPr lvl="1"/>
            <a:r>
              <a:rPr lang="en-US" dirty="0"/>
              <a:t>Student needs to obtain a “Certificate of Eligibility” from the Veterans Affairs </a:t>
            </a:r>
            <a:r>
              <a:rPr lang="en-US" dirty="0" smtClean="0"/>
              <a:t>office</a:t>
            </a:r>
          </a:p>
          <a:p>
            <a:pPr lvl="2"/>
            <a:r>
              <a:rPr lang="en-US" dirty="0" smtClean="0"/>
              <a:t>If the student is the Veteran may need DD-214</a:t>
            </a:r>
            <a:endParaRPr lang="en-US" dirty="0"/>
          </a:p>
          <a:p>
            <a:pPr lvl="1"/>
            <a:r>
              <a:rPr lang="en-US" dirty="0"/>
              <a:t>This is for all Post 9/11 benefits</a:t>
            </a:r>
          </a:p>
          <a:p>
            <a:pPr lvl="1"/>
            <a:r>
              <a:rPr lang="en-US" dirty="0" err="1"/>
              <a:t>Colmery</a:t>
            </a:r>
            <a:r>
              <a:rPr lang="en-US" dirty="0"/>
              <a:t> Forever GI Bill</a:t>
            </a:r>
          </a:p>
          <a:p>
            <a:pPr lvl="2"/>
            <a:r>
              <a:rPr lang="en-US" dirty="0">
                <a:hlinkClick r:id="rId3"/>
              </a:rPr>
              <a:t>https://www.benefits.va.gov</a:t>
            </a:r>
            <a:endParaRPr lang="en-US" dirty="0"/>
          </a:p>
          <a:p>
            <a:pPr lvl="2"/>
            <a:r>
              <a:rPr lang="en-US" dirty="0">
                <a:hlinkClick r:id="rId4"/>
              </a:rPr>
              <a:t>https://www.vets.gov</a:t>
            </a:r>
            <a:endParaRPr lang="en-US" dirty="0"/>
          </a:p>
          <a:p>
            <a:r>
              <a:rPr lang="en-US" dirty="0" smtClean="0"/>
              <a:t>State:</a:t>
            </a:r>
          </a:p>
          <a:p>
            <a:pPr lvl="1"/>
            <a:r>
              <a:rPr lang="en-US" dirty="0"/>
              <a:t>Edward T. &amp; Mary A. Conroy Memorial Scholarship Program and Jean B. </a:t>
            </a:r>
            <a:r>
              <a:rPr lang="en-US" dirty="0" err="1"/>
              <a:t>Cryor</a:t>
            </a:r>
            <a:r>
              <a:rPr lang="en-US" dirty="0"/>
              <a:t> Memorial  Scholarship </a:t>
            </a:r>
            <a:r>
              <a:rPr lang="en-US" dirty="0" smtClean="0"/>
              <a:t>Program</a:t>
            </a:r>
          </a:p>
          <a:p>
            <a:pPr lvl="1"/>
            <a:r>
              <a:rPr lang="en-US" dirty="0"/>
              <a:t>Veterans of the Afghanistan and Iraq Conflicts Scholarship Program </a:t>
            </a:r>
            <a:endParaRPr lang="en-US" dirty="0" smtClean="0"/>
          </a:p>
          <a:p>
            <a:pPr lvl="1"/>
            <a:endParaRPr lang="en-US" dirty="0" smtClean="0"/>
          </a:p>
        </p:txBody>
      </p:sp>
    </p:spTree>
    <p:extLst>
      <p:ext uri="{BB962C8B-B14F-4D97-AF65-F5344CB8AC3E}">
        <p14:creationId xmlns:p14="http://schemas.microsoft.com/office/powerpoint/2010/main" val="1328912905"/>
      </p:ext>
    </p:extLst>
  </p:cSld>
  <p:clrMapOvr>
    <a:masterClrMapping/>
  </p:clrMapOvr>
  <p:transition>
    <p:split orient="vert"/>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Other Funding Options</a:t>
            </a:r>
            <a:endParaRPr lang="en-US" dirty="0"/>
          </a:p>
        </p:txBody>
      </p:sp>
      <p:sp>
        <p:nvSpPr>
          <p:cNvPr id="3" name="Content Placeholder 2"/>
          <p:cNvSpPr>
            <a:spLocks noGrp="1"/>
          </p:cNvSpPr>
          <p:nvPr>
            <p:ph idx="1"/>
          </p:nvPr>
        </p:nvSpPr>
        <p:spPr>
          <a:xfrm>
            <a:off x="533400" y="2209800"/>
            <a:ext cx="6887389" cy="4191000"/>
          </a:xfrm>
        </p:spPr>
        <p:txBody>
          <a:bodyPr>
            <a:normAutofit lnSpcReduction="10000"/>
          </a:bodyPr>
          <a:lstStyle/>
          <a:p>
            <a:r>
              <a:rPr lang="en-US" dirty="0" smtClean="0"/>
              <a:t>Scholarships and Grants</a:t>
            </a:r>
          </a:p>
          <a:p>
            <a:pPr marL="685800" lvl="2">
              <a:spcBef>
                <a:spcPts val="1000"/>
              </a:spcBef>
            </a:pPr>
            <a:r>
              <a:rPr lang="en-US" sz="2000" dirty="0"/>
              <a:t>Civic Scholarships and Grant </a:t>
            </a:r>
          </a:p>
          <a:p>
            <a:pPr lvl="1"/>
            <a:r>
              <a:rPr lang="en-US" dirty="0" smtClean="0"/>
              <a:t>Trusted Scholarship Search Engines</a:t>
            </a:r>
          </a:p>
          <a:p>
            <a:pPr lvl="1"/>
            <a:r>
              <a:rPr lang="en-US" dirty="0" smtClean="0"/>
              <a:t>Employer assistance</a:t>
            </a:r>
          </a:p>
          <a:p>
            <a:pPr marL="393192" lvl="1" indent="0">
              <a:buNone/>
            </a:pPr>
            <a:endParaRPr lang="en-US" dirty="0"/>
          </a:p>
          <a:p>
            <a:r>
              <a:rPr lang="en-US" dirty="0"/>
              <a:t>Private </a:t>
            </a:r>
            <a:r>
              <a:rPr lang="en-US" dirty="0" smtClean="0"/>
              <a:t>loans</a:t>
            </a:r>
          </a:p>
          <a:p>
            <a:pPr lvl="1"/>
            <a:r>
              <a:rPr lang="en-US" dirty="0" smtClean="0"/>
              <a:t>Loans </a:t>
            </a:r>
            <a:r>
              <a:rPr lang="en-US" dirty="0"/>
              <a:t>from </a:t>
            </a:r>
            <a:r>
              <a:rPr lang="en-US" dirty="0" smtClean="0"/>
              <a:t>alternative/private </a:t>
            </a:r>
            <a:r>
              <a:rPr lang="en-US" dirty="0"/>
              <a:t>sources</a:t>
            </a:r>
          </a:p>
          <a:p>
            <a:pPr marL="393192" lvl="1" indent="0">
              <a:buNone/>
            </a:pPr>
            <a:endParaRPr lang="en-US" sz="2400" dirty="0" smtClean="0"/>
          </a:p>
          <a:p>
            <a:r>
              <a:rPr lang="en-US" dirty="0" smtClean="0"/>
              <a:t>Mortgage Refinance or pay out mortgage</a:t>
            </a:r>
          </a:p>
          <a:p>
            <a:endParaRPr lang="en-US" sz="2400" dirty="0"/>
          </a:p>
          <a:p>
            <a:r>
              <a:rPr lang="en-US" dirty="0" smtClean="0"/>
              <a:t>Retirements Accounts/Loans-401K</a:t>
            </a:r>
            <a:endParaRPr lang="en-US" sz="2400" dirty="0" smtClean="0"/>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2336950620"/>
      </p:ext>
    </p:extLst>
  </p:cSld>
  <p:clrMapOvr>
    <a:masterClrMapping/>
  </p:clrMapOvr>
  <p:transition>
    <p:split orient="vert"/>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Self-Help Aid – Other Loans</a:t>
            </a:r>
          </a:p>
        </p:txBody>
      </p:sp>
      <p:sp>
        <p:nvSpPr>
          <p:cNvPr id="3" name="Content Placeholder 2"/>
          <p:cNvSpPr>
            <a:spLocks noGrp="1"/>
          </p:cNvSpPr>
          <p:nvPr>
            <p:ph idx="1"/>
          </p:nvPr>
        </p:nvSpPr>
        <p:spPr>
          <a:xfrm>
            <a:off x="533400" y="2336872"/>
            <a:ext cx="7620000" cy="4140127"/>
          </a:xfrm>
        </p:spPr>
        <p:txBody>
          <a:bodyPr>
            <a:normAutofit fontScale="92500" lnSpcReduction="20000"/>
          </a:bodyPr>
          <a:lstStyle/>
          <a:p>
            <a:r>
              <a:rPr lang="en-US" dirty="0"/>
              <a:t>Private Education Loans</a:t>
            </a:r>
          </a:p>
          <a:p>
            <a:pPr lvl="1"/>
            <a:r>
              <a:rPr lang="en-US" dirty="0"/>
              <a:t>Also known as supplemental or alternative loans</a:t>
            </a:r>
          </a:p>
          <a:p>
            <a:pPr lvl="1"/>
            <a:r>
              <a:rPr lang="en-US" dirty="0"/>
              <a:t>Borrowed by the </a:t>
            </a:r>
            <a:r>
              <a:rPr lang="en-US" dirty="0" smtClean="0"/>
              <a:t>student or parent</a:t>
            </a:r>
            <a:endParaRPr lang="en-US" dirty="0"/>
          </a:p>
          <a:p>
            <a:pPr lvl="1"/>
            <a:r>
              <a:rPr lang="en-US" dirty="0"/>
              <a:t>Interest begins accruing at disbursement to the school</a:t>
            </a:r>
          </a:p>
          <a:p>
            <a:pPr lvl="1"/>
            <a:r>
              <a:rPr lang="en-US" dirty="0"/>
              <a:t>Banks and other lending institutions are the source of the funds</a:t>
            </a:r>
          </a:p>
          <a:p>
            <a:pPr lvl="1"/>
            <a:r>
              <a:rPr lang="en-US" dirty="0"/>
              <a:t>Credit-based</a:t>
            </a:r>
          </a:p>
          <a:p>
            <a:pPr lvl="1"/>
            <a:endParaRPr lang="en-US" dirty="0"/>
          </a:p>
          <a:p>
            <a:pPr lvl="1"/>
            <a:r>
              <a:rPr lang="en-US" dirty="0"/>
              <a:t>PROCESS may vary but most are similar</a:t>
            </a:r>
          </a:p>
          <a:p>
            <a:pPr lvl="2"/>
            <a:r>
              <a:rPr lang="en-US" dirty="0"/>
              <a:t>Borrower’s (and co-signer’s) credit will be checked to determine eligibility</a:t>
            </a:r>
          </a:p>
          <a:p>
            <a:pPr lvl="2"/>
            <a:r>
              <a:rPr lang="en-US" dirty="0"/>
              <a:t>Application through disbursement may take time, so begin early (usually before August)</a:t>
            </a:r>
          </a:p>
          <a:p>
            <a:pPr lvl="2"/>
            <a:endParaRPr lang="en-US" dirty="0"/>
          </a:p>
          <a:p>
            <a:pPr lvl="1"/>
            <a:r>
              <a:rPr lang="en-US" dirty="0"/>
              <a:t>Compare/shop, and determine what is best for the student and family</a:t>
            </a:r>
          </a:p>
          <a:p>
            <a:pPr lvl="2"/>
            <a:endParaRPr lang="en-US" dirty="0"/>
          </a:p>
          <a:p>
            <a:endParaRPr lang="en-US" dirty="0"/>
          </a:p>
        </p:txBody>
      </p:sp>
    </p:spTree>
    <p:extLst>
      <p:ext uri="{BB962C8B-B14F-4D97-AF65-F5344CB8AC3E}">
        <p14:creationId xmlns:p14="http://schemas.microsoft.com/office/powerpoint/2010/main" val="802641270"/>
      </p:ext>
    </p:extLst>
  </p:cSld>
  <p:clrMapOvr>
    <a:masterClrMapping/>
  </p:clrMapOvr>
  <p:transition>
    <p:split orient="vert"/>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Planning ahead</a:t>
            </a:r>
          </a:p>
        </p:txBody>
      </p:sp>
      <p:sp>
        <p:nvSpPr>
          <p:cNvPr id="3" name="Content Placeholder 2"/>
          <p:cNvSpPr>
            <a:spLocks noGrp="1"/>
          </p:cNvSpPr>
          <p:nvPr>
            <p:ph idx="1"/>
          </p:nvPr>
        </p:nvSpPr>
        <p:spPr>
          <a:xfrm>
            <a:off x="533400" y="2336872"/>
            <a:ext cx="8001000" cy="3911527"/>
          </a:xfrm>
        </p:spPr>
        <p:txBody>
          <a:bodyPr>
            <a:normAutofit/>
          </a:bodyPr>
          <a:lstStyle/>
          <a:p>
            <a:r>
              <a:rPr lang="en-US" dirty="0"/>
              <a:t>Students need to remember to account for EVERY year that they will be in school (not just the first year), including graduate/professional school</a:t>
            </a:r>
          </a:p>
          <a:p>
            <a:r>
              <a:rPr lang="en-US" dirty="0"/>
              <a:t>Begin saving at ANY time before college, including summers</a:t>
            </a:r>
          </a:p>
          <a:p>
            <a:r>
              <a:rPr lang="en-US" dirty="0"/>
              <a:t>Prepare a budget to take into account costs for 4+ years of school</a:t>
            </a:r>
          </a:p>
          <a:p>
            <a:pPr lvl="1"/>
            <a:r>
              <a:rPr lang="en-US" dirty="0"/>
              <a:t>Review school “cost of attendance” information</a:t>
            </a:r>
          </a:p>
          <a:p>
            <a:r>
              <a:rPr lang="en-US" dirty="0"/>
              <a:t>Be creative; consider all possible ways to fund, including school payment plans to help reduce debt</a:t>
            </a:r>
          </a:p>
          <a:p>
            <a:endParaRPr lang="en-US" dirty="0"/>
          </a:p>
        </p:txBody>
      </p:sp>
    </p:spTree>
    <p:extLst>
      <p:ext uri="{BB962C8B-B14F-4D97-AF65-F5344CB8AC3E}">
        <p14:creationId xmlns:p14="http://schemas.microsoft.com/office/powerpoint/2010/main" val="3346229703"/>
      </p:ext>
    </p:extLst>
  </p:cSld>
  <p:clrMapOvr>
    <a:masterClrMapping/>
  </p:clrMapOvr>
  <p:transition>
    <p:split orient="vert"/>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mtClean="0"/>
              <a:t>Outside Scholarships and Grants</a:t>
            </a:r>
            <a:endParaRPr lang="en-US" dirty="0"/>
          </a:p>
        </p:txBody>
      </p:sp>
      <p:sp>
        <p:nvSpPr>
          <p:cNvPr id="3" name="Content Placeholder 2"/>
          <p:cNvSpPr>
            <a:spLocks noGrp="1"/>
          </p:cNvSpPr>
          <p:nvPr>
            <p:ph idx="1"/>
          </p:nvPr>
        </p:nvSpPr>
        <p:spPr>
          <a:xfrm>
            <a:off x="533400" y="2336872"/>
            <a:ext cx="6887389" cy="4063927"/>
          </a:xfrm>
        </p:spPr>
        <p:txBody>
          <a:bodyPr>
            <a:normAutofit/>
          </a:bodyPr>
          <a:lstStyle/>
          <a:p>
            <a:r>
              <a:rPr lang="en-US" sz="2400" dirty="0" smtClean="0"/>
              <a:t>Civic Organizations</a:t>
            </a:r>
          </a:p>
          <a:p>
            <a:r>
              <a:rPr lang="en-US" sz="2400" dirty="0" smtClean="0"/>
              <a:t>Check with your high school counselors</a:t>
            </a:r>
          </a:p>
          <a:p>
            <a:r>
              <a:rPr lang="en-US" sz="2400" dirty="0" smtClean="0"/>
              <a:t>Varying amounts, due dates, criteria</a:t>
            </a:r>
          </a:p>
          <a:p>
            <a:pPr marL="457200" lvl="1" indent="0">
              <a:buNone/>
            </a:pPr>
            <a:r>
              <a:rPr lang="en-US" sz="1800" u="sng" dirty="0">
                <a:solidFill>
                  <a:schemeClr val="bg1"/>
                </a:solidFill>
              </a:rPr>
              <a:t>https://fastweb.com</a:t>
            </a:r>
            <a:endParaRPr lang="en-US" sz="1800" dirty="0">
              <a:solidFill>
                <a:schemeClr val="bg1"/>
              </a:solidFill>
            </a:endParaRPr>
          </a:p>
          <a:p>
            <a:pPr marL="457200" lvl="1" indent="0">
              <a:buNone/>
            </a:pPr>
            <a:r>
              <a:rPr lang="en-US" sz="1800" u="sng" dirty="0">
                <a:solidFill>
                  <a:schemeClr val="bg1"/>
                </a:solidFill>
              </a:rPr>
              <a:t>https://myscholly.com</a:t>
            </a:r>
            <a:endParaRPr lang="en-US" sz="1800" dirty="0">
              <a:solidFill>
                <a:schemeClr val="bg1"/>
              </a:solidFill>
            </a:endParaRPr>
          </a:p>
          <a:p>
            <a:pPr marL="457200" lvl="1" indent="0">
              <a:buNone/>
            </a:pPr>
            <a:r>
              <a:rPr lang="en-US" sz="1800" u="sng" dirty="0">
                <a:solidFill>
                  <a:schemeClr val="bg1"/>
                </a:solidFill>
              </a:rPr>
              <a:t>www.scholarship.com</a:t>
            </a:r>
            <a:endParaRPr lang="en-US" sz="1800" dirty="0">
              <a:solidFill>
                <a:schemeClr val="bg1"/>
              </a:solidFill>
            </a:endParaRPr>
          </a:p>
          <a:p>
            <a:pPr marL="457200" lvl="1" indent="0">
              <a:buNone/>
            </a:pPr>
            <a:r>
              <a:rPr lang="en-US" sz="1800" u="sng" dirty="0">
                <a:solidFill>
                  <a:schemeClr val="bg1"/>
                </a:solidFill>
              </a:rPr>
              <a:t>www.central-scholarship.org</a:t>
            </a:r>
          </a:p>
          <a:p>
            <a:pPr marL="457200" lvl="1" indent="0">
              <a:buNone/>
            </a:pPr>
            <a:r>
              <a:rPr lang="en-US" sz="1800" u="sng" dirty="0">
                <a:solidFill>
                  <a:schemeClr val="bg1"/>
                </a:solidFill>
              </a:rPr>
              <a:t>www.gocollege.com</a:t>
            </a:r>
          </a:p>
          <a:p>
            <a:pPr marL="457200" lvl="1" indent="0">
              <a:buNone/>
            </a:pPr>
            <a:r>
              <a:rPr lang="en-US" sz="1800" u="sng" dirty="0">
                <a:solidFill>
                  <a:schemeClr val="bg1"/>
                </a:solidFill>
              </a:rPr>
              <a:t>www.cffredco.org</a:t>
            </a:r>
          </a:p>
          <a:p>
            <a:pPr marL="457200" lvl="1" indent="0">
              <a:buNone/>
            </a:pPr>
            <a:r>
              <a:rPr lang="en-US" sz="1800" u="sng" dirty="0">
                <a:solidFill>
                  <a:schemeClr val="bg1"/>
                </a:solidFill>
              </a:rPr>
              <a:t>https://collegeboard.org</a:t>
            </a:r>
          </a:p>
          <a:p>
            <a:pPr marL="393192" lvl="1" indent="0">
              <a:buNone/>
            </a:pPr>
            <a:r>
              <a:rPr lang="en-US" sz="1800" dirty="0" smtClean="0">
                <a:solidFill>
                  <a:schemeClr val="bg1"/>
                </a:solidFill>
              </a:rPr>
              <a:t> </a:t>
            </a:r>
            <a:r>
              <a:rPr lang="en-US" sz="1800" u="sng" dirty="0" smtClean="0">
                <a:solidFill>
                  <a:schemeClr val="bg1"/>
                </a:solidFill>
              </a:rPr>
              <a:t>www.cfwcmd.org</a:t>
            </a:r>
          </a:p>
          <a:p>
            <a:pPr lvl="1"/>
            <a:endParaRPr lang="en-US" dirty="0" smtClean="0"/>
          </a:p>
          <a:p>
            <a:pPr lvl="1"/>
            <a:endParaRPr lang="en-US" u="sng" dirty="0"/>
          </a:p>
        </p:txBody>
      </p:sp>
    </p:spTree>
    <p:extLst>
      <p:ext uri="{BB962C8B-B14F-4D97-AF65-F5344CB8AC3E}">
        <p14:creationId xmlns:p14="http://schemas.microsoft.com/office/powerpoint/2010/main" val="483650362"/>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6798605" cy="2112264"/>
          </a:xfrm>
        </p:spPr>
        <p:txBody>
          <a:bodyPr>
            <a:normAutofit fontScale="90000"/>
          </a:bodyPr>
          <a:lstStyle/>
          <a:p>
            <a:r>
              <a:rPr lang="en-US" sz="3200" dirty="0" smtClean="0"/>
              <a:t>It’s all about the </a:t>
            </a:r>
            <a:r>
              <a:rPr lang="en-US" sz="15000" dirty="0" smtClean="0"/>
              <a:t>FAFSA</a:t>
            </a:r>
            <a:endParaRPr lang="en-US" sz="15000" dirty="0"/>
          </a:p>
        </p:txBody>
      </p:sp>
      <p:sp>
        <p:nvSpPr>
          <p:cNvPr id="3" name="Text Placeholder 2"/>
          <p:cNvSpPr>
            <a:spLocks noGrp="1"/>
          </p:cNvSpPr>
          <p:nvPr>
            <p:ph type="body" idx="1"/>
          </p:nvPr>
        </p:nvSpPr>
        <p:spPr>
          <a:xfrm>
            <a:off x="1143000" y="3124200"/>
            <a:ext cx="6227064" cy="3592484"/>
          </a:xfrm>
        </p:spPr>
        <p:txBody>
          <a:bodyPr>
            <a:noAutofit/>
          </a:bodyPr>
          <a:lstStyle/>
          <a:p>
            <a:r>
              <a:rPr lang="en-US" sz="2000" b="1" u="sng" dirty="0" smtClean="0"/>
              <a:t>F</a:t>
            </a:r>
            <a:r>
              <a:rPr lang="en-US" sz="2000" dirty="0" smtClean="0"/>
              <a:t>ree </a:t>
            </a:r>
            <a:r>
              <a:rPr lang="en-US" sz="2000" b="1" u="sng" dirty="0" smtClean="0"/>
              <a:t>A</a:t>
            </a:r>
            <a:r>
              <a:rPr lang="en-US" sz="2000" dirty="0" smtClean="0"/>
              <a:t>pplication for </a:t>
            </a:r>
            <a:r>
              <a:rPr lang="en-US" sz="2000" b="1" u="sng" dirty="0" smtClean="0"/>
              <a:t>F</a:t>
            </a:r>
            <a:r>
              <a:rPr lang="en-US" sz="2000" dirty="0" smtClean="0"/>
              <a:t>ederal </a:t>
            </a:r>
            <a:r>
              <a:rPr lang="en-US" sz="2000" b="1" u="sng" dirty="0" smtClean="0"/>
              <a:t>S</a:t>
            </a:r>
            <a:r>
              <a:rPr lang="en-US" sz="2000" dirty="0" smtClean="0"/>
              <a:t>tudent </a:t>
            </a:r>
            <a:r>
              <a:rPr lang="en-US" sz="2000" b="1" u="sng" dirty="0" smtClean="0"/>
              <a:t>A</a:t>
            </a:r>
            <a:r>
              <a:rPr lang="en-US" sz="2000" dirty="0" smtClean="0"/>
              <a:t>id</a:t>
            </a:r>
          </a:p>
          <a:p>
            <a:endParaRPr lang="en-US" sz="2000" dirty="0" smtClean="0">
              <a:solidFill>
                <a:schemeClr val="tx1"/>
              </a:solidFill>
            </a:endParaRPr>
          </a:p>
          <a:p>
            <a:pPr marL="342900" indent="-342900" algn="l">
              <a:buFont typeface="Wingdings" panose="05000000000000000000" pitchFamily="2" charset="2"/>
              <a:buChar char="§"/>
            </a:pPr>
            <a:endParaRPr lang="en-US" sz="2000" dirty="0" smtClean="0">
              <a:solidFill>
                <a:schemeClr val="tx1"/>
              </a:solidFill>
              <a:latin typeface="Arial" panose="020B0604020202020204" pitchFamily="34" charset="0"/>
              <a:cs typeface="Arial" panose="020B0604020202020204" pitchFamily="34" charset="0"/>
            </a:endParaRPr>
          </a:p>
          <a:p>
            <a:pPr marL="257175" indent="-257175" algn="l">
              <a:buFont typeface="Wingdings" panose="05000000000000000000" pitchFamily="2" charset="2"/>
              <a:buChar char="§"/>
            </a:pPr>
            <a:r>
              <a:rPr lang="en-US" u="sng" dirty="0">
                <a:cs typeface="Arial" panose="020B0604020202020204" pitchFamily="34" charset="0"/>
              </a:rPr>
              <a:t>F</a:t>
            </a:r>
            <a:r>
              <a:rPr lang="en-US" dirty="0">
                <a:cs typeface="Arial" panose="020B0604020202020204" pitchFamily="34" charset="0"/>
              </a:rPr>
              <a:t>ree </a:t>
            </a:r>
            <a:r>
              <a:rPr lang="en-US" u="sng" dirty="0">
                <a:cs typeface="Arial" panose="020B0604020202020204" pitchFamily="34" charset="0"/>
              </a:rPr>
              <a:t>A</a:t>
            </a:r>
            <a:r>
              <a:rPr lang="en-US" dirty="0">
                <a:cs typeface="Arial" panose="020B0604020202020204" pitchFamily="34" charset="0"/>
              </a:rPr>
              <a:t>pplication for </a:t>
            </a:r>
            <a:r>
              <a:rPr lang="en-US" u="sng" dirty="0">
                <a:cs typeface="Arial" panose="020B0604020202020204" pitchFamily="34" charset="0"/>
              </a:rPr>
              <a:t>F</a:t>
            </a:r>
            <a:r>
              <a:rPr lang="en-US" dirty="0">
                <a:cs typeface="Arial" panose="020B0604020202020204" pitchFamily="34" charset="0"/>
              </a:rPr>
              <a:t>ederal </a:t>
            </a:r>
            <a:r>
              <a:rPr lang="en-US" u="sng" dirty="0">
                <a:cs typeface="Arial" panose="020B0604020202020204" pitchFamily="34" charset="0"/>
              </a:rPr>
              <a:t>S</a:t>
            </a:r>
            <a:r>
              <a:rPr lang="en-US" dirty="0">
                <a:cs typeface="Arial" panose="020B0604020202020204" pitchFamily="34" charset="0"/>
              </a:rPr>
              <a:t>tudent </a:t>
            </a:r>
            <a:r>
              <a:rPr lang="en-US" u="sng" dirty="0">
                <a:cs typeface="Arial" panose="020B0604020202020204" pitchFamily="34" charset="0"/>
              </a:rPr>
              <a:t>A</a:t>
            </a:r>
            <a:r>
              <a:rPr lang="en-US" dirty="0">
                <a:cs typeface="Arial" panose="020B0604020202020204" pitchFamily="34" charset="0"/>
              </a:rPr>
              <a:t>id</a:t>
            </a:r>
            <a:endParaRPr lang="en-US" dirty="0">
              <a:solidFill>
                <a:schemeClr val="tx1"/>
              </a:solidFill>
              <a:cs typeface="Arial" panose="020B0604020202020204" pitchFamily="34" charset="0"/>
            </a:endParaRPr>
          </a:p>
          <a:p>
            <a:pPr marL="257175" indent="-257175" algn="l">
              <a:buFont typeface="Wingdings" panose="05000000000000000000" pitchFamily="2" charset="2"/>
              <a:buChar char="§"/>
            </a:pPr>
            <a:r>
              <a:rPr lang="en-US" dirty="0">
                <a:solidFill>
                  <a:schemeClr val="tx1"/>
                </a:solidFill>
                <a:cs typeface="Arial" panose="020B0604020202020204" pitchFamily="34" charset="0"/>
              </a:rPr>
              <a:t>A standard form that collects demographic and financial information about the student and family</a:t>
            </a:r>
          </a:p>
          <a:p>
            <a:pPr marL="257175" indent="-257175" algn="l">
              <a:buFont typeface="Wingdings" panose="05000000000000000000" pitchFamily="2" charset="2"/>
              <a:buChar char="§"/>
            </a:pPr>
            <a:r>
              <a:rPr lang="en-US" dirty="0">
                <a:solidFill>
                  <a:schemeClr val="tx1"/>
                </a:solidFill>
                <a:cs typeface="Arial" panose="020B0604020202020204" pitchFamily="34" charset="0"/>
              </a:rPr>
              <a:t>Filed online at </a:t>
            </a:r>
            <a:r>
              <a:rPr lang="en-US" dirty="0" smtClean="0">
                <a:solidFill>
                  <a:schemeClr val="tx1"/>
                </a:solidFill>
                <a:cs typeface="Arial" panose="020B0604020202020204" pitchFamily="34" charset="0"/>
              </a:rPr>
              <a:t>https://studentaid.gov</a:t>
            </a:r>
            <a:endParaRPr lang="en-US" dirty="0" smtClean="0">
              <a:solidFill>
                <a:schemeClr val="tx1"/>
              </a:solidFill>
            </a:endParaRPr>
          </a:p>
          <a:p>
            <a:pPr marL="257175" indent="-257175" algn="l">
              <a:buFont typeface="Wingdings" panose="05000000000000000000" pitchFamily="2" charset="2"/>
              <a:buChar char="§"/>
            </a:pPr>
            <a:r>
              <a:rPr lang="en-US" dirty="0" smtClean="0">
                <a:solidFill>
                  <a:schemeClr val="tx1"/>
                </a:solidFill>
                <a:cs typeface="Arial" panose="020B0604020202020204" pitchFamily="34" charset="0"/>
              </a:rPr>
              <a:t>Required for all Federal Aid and some states aid</a:t>
            </a:r>
          </a:p>
          <a:p>
            <a:pPr marL="257175" indent="-257175" algn="l">
              <a:buFont typeface="Wingdings" panose="05000000000000000000" pitchFamily="2" charset="2"/>
              <a:buChar char="§"/>
            </a:pPr>
            <a:r>
              <a:rPr lang="en-US" dirty="0" smtClean="0">
                <a:solidFill>
                  <a:schemeClr val="tx1"/>
                </a:solidFill>
              </a:rPr>
              <a:t>myStudentAid App</a:t>
            </a:r>
            <a:endParaRPr lang="en-US" sz="2000" dirty="0">
              <a:solidFill>
                <a:schemeClr val="tx1"/>
              </a:solidFill>
            </a:endParaRPr>
          </a:p>
        </p:txBody>
      </p:sp>
    </p:spTree>
    <p:extLst>
      <p:ext uri="{BB962C8B-B14F-4D97-AF65-F5344CB8AC3E}">
        <p14:creationId xmlns:p14="http://schemas.microsoft.com/office/powerpoint/2010/main" val="1470090846"/>
      </p:ext>
    </p:extLst>
  </p:cSld>
  <p:clrMapOvr>
    <a:masterClrMapping/>
  </p:clrMapOvr>
  <mc:AlternateContent xmlns:mc="http://schemas.openxmlformats.org/markup-compatibility/2006" xmlns:p14="http://schemas.microsoft.com/office/powerpoint/2010/main">
    <mc:Choice Requires="p14">
      <p:transition p14:dur="250">
        <p:circle/>
      </p:transition>
    </mc:Choice>
    <mc:Fallback xmlns="">
      <p:transition>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10"/>
                                        <p:tgtEl>
                                          <p:spTgt spid="3">
                                            <p:txEl>
                                              <p:pRg st="0" end="0"/>
                                            </p:txEl>
                                          </p:spTgt>
                                        </p:tgtEl>
                                      </p:cBhvr>
                                    </p:animEffect>
                                  </p:childTnLst>
                                </p:cTn>
                              </p:par>
                            </p:childTnLst>
                          </p:cTn>
                        </p:par>
                        <p:par>
                          <p:cTn id="12" fill="hold">
                            <p:stCondLst>
                              <p:cond delay="510"/>
                            </p:stCondLst>
                            <p:childTnLst>
                              <p:par>
                                <p:cTn id="13" presetID="10" presetClass="entr" presetSubtype="0" fill="hold" grpId="0" nodeType="after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500"/>
                                        <p:tgtEl>
                                          <p:spTgt spid="3">
                                            <p:txEl>
                                              <p:pRg st="3" end="3"/>
                                            </p:txEl>
                                          </p:spTgt>
                                        </p:tgtEl>
                                      </p:cBhvr>
                                    </p:animEffect>
                                  </p:childTnLst>
                                </p:cTn>
                              </p:par>
                            </p:childTnLst>
                          </p:cTn>
                        </p:par>
                        <p:par>
                          <p:cTn id="16" fill="hold">
                            <p:stCondLst>
                              <p:cond delay="1010"/>
                            </p:stCondLst>
                            <p:childTnLst>
                              <p:par>
                                <p:cTn id="17" presetID="10" presetClass="entr" presetSubtype="0" fill="hold" grpId="0" nodeType="after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500"/>
                                        <p:tgtEl>
                                          <p:spTgt spid="3">
                                            <p:txEl>
                                              <p:pRg st="4" end="4"/>
                                            </p:txEl>
                                          </p:spTgt>
                                        </p:tgtEl>
                                      </p:cBhvr>
                                    </p:animEffect>
                                  </p:childTnLst>
                                </p:cTn>
                              </p:par>
                            </p:childTnLst>
                          </p:cTn>
                        </p:par>
                        <p:par>
                          <p:cTn id="20" fill="hold">
                            <p:stCondLst>
                              <p:cond delay="1510"/>
                            </p:stCondLst>
                            <p:childTnLst>
                              <p:par>
                                <p:cTn id="21" presetID="10" presetClass="entr" presetSubtype="0" fill="hold" grpId="0" nodeType="after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Effect transition="in" filter="fade">
                                      <p:cBhvr>
                                        <p:cTn id="23" dur="500"/>
                                        <p:tgtEl>
                                          <p:spTgt spid="3">
                                            <p:txEl>
                                              <p:pRg st="5" end="5"/>
                                            </p:txEl>
                                          </p:spTgt>
                                        </p:tgtEl>
                                      </p:cBhvr>
                                    </p:animEffect>
                                  </p:childTnLst>
                                </p:cTn>
                              </p:par>
                            </p:childTnLst>
                          </p:cTn>
                        </p:par>
                        <p:par>
                          <p:cTn id="24" fill="hold">
                            <p:stCondLst>
                              <p:cond delay="2010"/>
                            </p:stCondLst>
                            <p:childTnLst>
                              <p:par>
                                <p:cTn id="25" presetID="10" presetClass="entr" presetSubtype="0" fill="hold" grpId="0" nodeType="after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500"/>
                                        <p:tgtEl>
                                          <p:spTgt spid="3">
                                            <p:txEl>
                                              <p:pRg st="6" end="6"/>
                                            </p:txEl>
                                          </p:spTgt>
                                        </p:tgtEl>
                                      </p:cBhvr>
                                    </p:animEffect>
                                  </p:childTnLst>
                                </p:cTn>
                              </p:par>
                            </p:childTnLst>
                          </p:cTn>
                        </p:par>
                        <p:par>
                          <p:cTn id="28" fill="hold">
                            <p:stCondLst>
                              <p:cond delay="2510"/>
                            </p:stCondLst>
                            <p:childTnLst>
                              <p:par>
                                <p:cTn id="29" presetID="10" presetClass="entr" presetSubtype="0" fill="hold" grpId="0" nodeType="after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Effect transition="in" filter="fade">
                                      <p:cBhvr>
                                        <p:cTn id="31"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Helpful Web Sites:</a:t>
            </a:r>
          </a:p>
        </p:txBody>
      </p:sp>
      <p:sp>
        <p:nvSpPr>
          <p:cNvPr id="3" name="Rectangle 2"/>
          <p:cNvSpPr/>
          <p:nvPr/>
        </p:nvSpPr>
        <p:spPr>
          <a:xfrm>
            <a:off x="533400" y="2274838"/>
            <a:ext cx="8077200" cy="3108543"/>
          </a:xfrm>
          <a:prstGeom prst="rect">
            <a:avLst/>
          </a:prstGeom>
        </p:spPr>
        <p:txBody>
          <a:bodyPr wrap="square">
            <a:spAutoFit/>
          </a:bodyPr>
          <a:lstStyle/>
          <a:p>
            <a:r>
              <a:rPr lang="en-US" sz="2400" u="sng" dirty="0"/>
              <a:t>https</a:t>
            </a:r>
            <a:r>
              <a:rPr lang="en-US" sz="2400" u="sng" dirty="0" smtClean="0"/>
              <a:t>://studentaid.gov</a:t>
            </a:r>
            <a:endParaRPr lang="en-US" sz="2400" dirty="0"/>
          </a:p>
          <a:p>
            <a:r>
              <a:rPr lang="en-US" sz="2400" u="sng" dirty="0"/>
              <a:t>https</a:t>
            </a:r>
            <a:r>
              <a:rPr lang="en-US" sz="2400" u="sng" dirty="0" smtClean="0"/>
              <a:t>://FSAID.ed.gov</a:t>
            </a:r>
            <a:endParaRPr lang="en-US" sz="2400" dirty="0"/>
          </a:p>
          <a:p>
            <a:r>
              <a:rPr lang="en-US" sz="2400" u="sng" smtClean="0"/>
              <a:t>www.mhec.state.md.us</a:t>
            </a:r>
            <a:endParaRPr lang="en-US" sz="2400" dirty="0"/>
          </a:p>
          <a:p>
            <a:r>
              <a:rPr lang="en-US" sz="2400" u="sng" dirty="0"/>
              <a:t>www.hood.edu</a:t>
            </a:r>
          </a:p>
          <a:p>
            <a:r>
              <a:rPr lang="en-US" sz="2400" u="sng" dirty="0"/>
              <a:t>https://studentloans.gov</a:t>
            </a:r>
          </a:p>
          <a:p>
            <a:r>
              <a:rPr lang="en-US" sz="2400" u="sng" dirty="0"/>
              <a:t>https://sss.gov</a:t>
            </a:r>
          </a:p>
          <a:p>
            <a:r>
              <a:rPr lang="en-US" sz="2400" u="sng" dirty="0"/>
              <a:t>https://www.nasfaa.org/State_Financial_Aid_Programs</a:t>
            </a:r>
            <a:endParaRPr lang="en-US" sz="2400" dirty="0"/>
          </a:p>
          <a:p>
            <a:endParaRPr lang="en-US" sz="2800" u="sng" dirty="0">
              <a:solidFill>
                <a:schemeClr val="bg1"/>
              </a:solidFill>
            </a:endParaRPr>
          </a:p>
        </p:txBody>
      </p:sp>
    </p:spTree>
    <p:extLst>
      <p:ext uri="{BB962C8B-B14F-4D97-AF65-F5344CB8AC3E}">
        <p14:creationId xmlns:p14="http://schemas.microsoft.com/office/powerpoint/2010/main" val="2555563536"/>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7522" y="4876800"/>
            <a:ext cx="6896534" cy="1538138"/>
          </a:xfrm>
        </p:spPr>
        <p:txBody>
          <a:bodyPr>
            <a:normAutofit/>
          </a:bodyPr>
          <a:lstStyle/>
          <a:p>
            <a:pPr algn="ctr"/>
            <a:r>
              <a:rPr lang="en-US" sz="6000" dirty="0" smtClean="0"/>
              <a:t>Questions</a:t>
            </a:r>
            <a:r>
              <a:rPr lang="en-US" dirty="0" smtClean="0"/>
              <a:t>?????</a:t>
            </a:r>
            <a:endParaRPr lang="en-US" dirty="0"/>
          </a:p>
        </p:txBody>
      </p:sp>
      <p:sp>
        <p:nvSpPr>
          <p:cNvPr id="4" name="Subtitle 3"/>
          <p:cNvSpPr>
            <a:spLocks noGrp="1"/>
          </p:cNvSpPr>
          <p:nvPr>
            <p:ph idx="1"/>
          </p:nvPr>
        </p:nvSpPr>
        <p:spPr>
          <a:xfrm>
            <a:off x="533400" y="2336873"/>
            <a:ext cx="6887389" cy="3225727"/>
          </a:xfrm>
        </p:spPr>
        <p:txBody>
          <a:bodyPr>
            <a:normAutofit/>
          </a:bodyPr>
          <a:lstStyle/>
          <a:p>
            <a:pPr marL="0" indent="0" algn="ctr">
              <a:buNone/>
            </a:pPr>
            <a:r>
              <a:rPr lang="en-US" sz="3600" dirty="0"/>
              <a:t>Contact information</a:t>
            </a:r>
          </a:p>
          <a:p>
            <a:pPr marL="0" indent="0" algn="ctr">
              <a:buNone/>
            </a:pPr>
            <a:r>
              <a:rPr lang="en-US" sz="3600" dirty="0">
                <a:hlinkClick r:id="rId3"/>
              </a:rPr>
              <a:t>Finaid@hood.edu</a:t>
            </a:r>
            <a:endParaRPr lang="en-US" sz="3600" dirty="0"/>
          </a:p>
          <a:p>
            <a:pPr marL="0" indent="0" algn="ctr">
              <a:buNone/>
            </a:pPr>
            <a:r>
              <a:rPr lang="en-US" sz="3600" dirty="0" smtClean="0"/>
              <a:t>301-696-3411</a:t>
            </a:r>
          </a:p>
          <a:p>
            <a:pPr marL="0" indent="0" algn="ctr">
              <a:buNone/>
            </a:pPr>
            <a:r>
              <a:rPr lang="en-US" sz="2000" dirty="0" smtClean="0"/>
              <a:t>Today’s presentation can be found at: </a:t>
            </a:r>
            <a:r>
              <a:rPr lang="en-US" sz="2000" u="sng" dirty="0" smtClean="0">
                <a:hlinkClick r:id="rId4"/>
              </a:rPr>
              <a:t>www.hood.edu/finaidpresentation</a:t>
            </a:r>
            <a:endParaRPr lang="en-US" sz="2000" dirty="0"/>
          </a:p>
          <a:p>
            <a:pPr marL="0" indent="0">
              <a:buNone/>
            </a:pPr>
            <a:endParaRPr lang="en-US" dirty="0"/>
          </a:p>
        </p:txBody>
      </p:sp>
      <p:sp>
        <p:nvSpPr>
          <p:cNvPr id="3" name="Rectangle 2"/>
          <p:cNvSpPr/>
          <p:nvPr/>
        </p:nvSpPr>
        <p:spPr>
          <a:xfrm>
            <a:off x="175276" y="838200"/>
            <a:ext cx="7216123" cy="769441"/>
          </a:xfrm>
          <a:prstGeom prst="rect">
            <a:avLst/>
          </a:prstGeom>
        </p:spPr>
        <p:txBody>
          <a:bodyPr wrap="square">
            <a:spAutoFit/>
          </a:bodyPr>
          <a:lstStyle/>
          <a:p>
            <a:r>
              <a:rPr lang="en-US" sz="4400" dirty="0"/>
              <a:t>The Office of Financial Aid</a:t>
            </a:r>
          </a:p>
        </p:txBody>
      </p:sp>
    </p:spTree>
    <p:extLst>
      <p:ext uri="{BB962C8B-B14F-4D97-AF65-F5344CB8AC3E}">
        <p14:creationId xmlns:p14="http://schemas.microsoft.com/office/powerpoint/2010/main" val="1065340079"/>
      </p:ext>
    </p:extLst>
  </p:cSld>
  <p:clrMapOvr>
    <a:masterClrMapping/>
  </p:clrMapOvr>
  <p:transition spd="slow">
    <p:randomBar dir="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Step 1</a:t>
            </a:r>
            <a:endParaRPr lang="en-US" sz="4000" dirty="0"/>
          </a:p>
        </p:txBody>
      </p:sp>
      <p:sp>
        <p:nvSpPr>
          <p:cNvPr id="3" name="Content Placeholder 2"/>
          <p:cNvSpPr>
            <a:spLocks noGrp="1"/>
          </p:cNvSpPr>
          <p:nvPr>
            <p:ph idx="1"/>
          </p:nvPr>
        </p:nvSpPr>
        <p:spPr>
          <a:xfrm>
            <a:off x="533400" y="2514600"/>
            <a:ext cx="7620000" cy="3599316"/>
          </a:xfrm>
        </p:spPr>
        <p:txBody>
          <a:bodyPr>
            <a:normAutofit/>
          </a:bodyPr>
          <a:lstStyle/>
          <a:p>
            <a:r>
              <a:rPr lang="en-US" sz="4800" dirty="0"/>
              <a:t>Obtain </a:t>
            </a:r>
            <a:r>
              <a:rPr lang="en-US" sz="4800" dirty="0" smtClean="0"/>
              <a:t>FSA ID</a:t>
            </a:r>
            <a:r>
              <a:rPr lang="en-US" sz="1400" dirty="0" smtClean="0"/>
              <a:t> </a:t>
            </a:r>
            <a:r>
              <a:rPr lang="en-US" sz="1400" dirty="0"/>
              <a:t>(Federal Student Aid Password/Signature)                   </a:t>
            </a:r>
            <a:r>
              <a:rPr lang="en-US" sz="1400" dirty="0" smtClean="0"/>
              <a:t>	</a:t>
            </a:r>
            <a:r>
              <a:rPr lang="en-US" dirty="0" smtClean="0"/>
              <a:t>at:</a:t>
            </a:r>
            <a:r>
              <a:rPr lang="en-US" sz="2000" dirty="0" smtClean="0"/>
              <a:t>     </a:t>
            </a:r>
            <a:r>
              <a:rPr lang="en-US" sz="2800" u="sng" dirty="0" smtClean="0">
                <a:hlinkClick r:id="rId3"/>
              </a:rPr>
              <a:t>https</a:t>
            </a:r>
            <a:r>
              <a:rPr lang="en-US" sz="2800" u="sng" dirty="0">
                <a:hlinkClick r:id="rId3"/>
              </a:rPr>
              <a:t>://</a:t>
            </a:r>
            <a:r>
              <a:rPr lang="en-US" sz="2800" u="sng" dirty="0" smtClean="0">
                <a:hlinkClick r:id="rId3"/>
              </a:rPr>
              <a:t>FSAID.ed.gov</a:t>
            </a:r>
            <a:endParaRPr lang="en-US" sz="2800" u="sng" dirty="0" smtClean="0"/>
          </a:p>
          <a:p>
            <a:endParaRPr lang="en-US" sz="2800" u="sng" dirty="0" smtClean="0">
              <a:solidFill>
                <a:schemeClr val="accent2">
                  <a:lumMod val="75000"/>
                </a:schemeClr>
              </a:solidFill>
            </a:endParaRPr>
          </a:p>
          <a:p>
            <a:pPr lvl="1"/>
            <a:r>
              <a:rPr lang="en-US" dirty="0" smtClean="0"/>
              <a:t>Each student needs their own FSA ID </a:t>
            </a:r>
          </a:p>
          <a:p>
            <a:pPr lvl="1"/>
            <a:r>
              <a:rPr lang="en-US" dirty="0" smtClean="0"/>
              <a:t>At least one </a:t>
            </a:r>
            <a:r>
              <a:rPr lang="en-US" dirty="0"/>
              <a:t>p</a:t>
            </a:r>
            <a:r>
              <a:rPr lang="en-US" dirty="0" smtClean="0"/>
              <a:t>arent needs their own FSA ID</a:t>
            </a:r>
          </a:p>
          <a:p>
            <a:pPr lvl="1"/>
            <a:endParaRPr lang="en-US" dirty="0"/>
          </a:p>
          <a:p>
            <a:pPr lvl="1"/>
            <a:r>
              <a:rPr lang="en-US" dirty="0" smtClean="0"/>
              <a:t>2 step authentication-use smart phone and computer</a:t>
            </a:r>
            <a:endParaRPr lang="en-US" dirty="0"/>
          </a:p>
        </p:txBody>
      </p:sp>
    </p:spTree>
    <p:extLst>
      <p:ext uri="{BB962C8B-B14F-4D97-AF65-F5344CB8AC3E}">
        <p14:creationId xmlns:p14="http://schemas.microsoft.com/office/powerpoint/2010/main" val="293470427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anim calcmode="lin" valueType="num">
                                      <p:cBhvr>
                                        <p:cTn id="8"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anim calcmode="lin" valueType="num">
                                      <p:cBhvr>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500" fill="hold"/>
                                        <p:tgtEl>
                                          <p:spTgt spid="3">
                                            <p:txEl>
                                              <p:pRg st="2" end="2"/>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anim calcmode="lin" valueType="num">
                                      <p:cBhvr>
                                        <p:cTn id="18"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9" dur="500" fill="hold"/>
                                        <p:tgtEl>
                                          <p:spTgt spid="3">
                                            <p:txEl>
                                              <p:pRg st="3" end="3"/>
                                            </p:txEl>
                                          </p:spTgt>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anim calcmode="lin" valueType="num">
                                      <p:cBhvr>
                                        <p:cTn id="2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4" dur="5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96112"/>
          </a:xfrm>
        </p:spPr>
        <p:txBody>
          <a:bodyPr>
            <a:normAutofit/>
          </a:bodyPr>
          <a:lstStyle/>
          <a:p>
            <a:r>
              <a:rPr lang="en-US" sz="4000" dirty="0" smtClean="0"/>
              <a:t>Step</a:t>
            </a:r>
            <a:r>
              <a:rPr lang="en-US" dirty="0" smtClean="0"/>
              <a:t> 2</a:t>
            </a:r>
            <a:endParaRPr lang="en-US" dirty="0"/>
          </a:p>
        </p:txBody>
      </p:sp>
      <p:sp>
        <p:nvSpPr>
          <p:cNvPr id="3" name="Content Placeholder 2"/>
          <p:cNvSpPr>
            <a:spLocks noGrp="1"/>
          </p:cNvSpPr>
          <p:nvPr>
            <p:ph idx="1"/>
          </p:nvPr>
        </p:nvSpPr>
        <p:spPr>
          <a:xfrm>
            <a:off x="457200" y="2286000"/>
            <a:ext cx="8229600" cy="4343400"/>
          </a:xfrm>
        </p:spPr>
        <p:txBody>
          <a:bodyPr/>
          <a:lstStyle/>
          <a:p>
            <a:r>
              <a:rPr lang="en-US" sz="2000" dirty="0"/>
              <a:t>Fill out all parts of the FAFSA (make sure to answer all questions and when asked, put a zero (0) in for dollar amounts</a:t>
            </a:r>
          </a:p>
          <a:p>
            <a:r>
              <a:rPr lang="en-US" sz="2000" dirty="0"/>
              <a:t>You may start filling out the FAFSA October 1</a:t>
            </a:r>
          </a:p>
          <a:p>
            <a:r>
              <a:rPr lang="en-US" sz="2000" dirty="0" smtClean="0"/>
              <a:t>October </a:t>
            </a:r>
            <a:r>
              <a:rPr lang="en-US" sz="2000" dirty="0"/>
              <a:t>1, </a:t>
            </a:r>
            <a:r>
              <a:rPr lang="en-US" sz="2000" dirty="0" smtClean="0"/>
              <a:t>2020 </a:t>
            </a:r>
            <a:r>
              <a:rPr lang="en-US" sz="2000" dirty="0"/>
              <a:t>for </a:t>
            </a:r>
            <a:r>
              <a:rPr lang="en-US" sz="4400" u="sng" dirty="0" smtClean="0"/>
              <a:t>2021-2022</a:t>
            </a:r>
            <a:r>
              <a:rPr lang="en-US" sz="2000" dirty="0" smtClean="0"/>
              <a:t> </a:t>
            </a:r>
            <a:r>
              <a:rPr lang="en-US" sz="2000" dirty="0"/>
              <a:t>use </a:t>
            </a:r>
            <a:r>
              <a:rPr lang="en-US" sz="2000" dirty="0" smtClean="0"/>
              <a:t>2019 taxes </a:t>
            </a:r>
          </a:p>
          <a:p>
            <a:r>
              <a:rPr lang="en-US" sz="2000" dirty="0" smtClean="0"/>
              <a:t>October </a:t>
            </a:r>
            <a:r>
              <a:rPr lang="en-US" sz="2000" dirty="0"/>
              <a:t>1, </a:t>
            </a:r>
            <a:r>
              <a:rPr lang="en-US" sz="2000" dirty="0" smtClean="0"/>
              <a:t>2021 </a:t>
            </a:r>
            <a:r>
              <a:rPr lang="en-US" sz="2000" dirty="0"/>
              <a:t>for </a:t>
            </a:r>
            <a:r>
              <a:rPr lang="en-US" sz="4400" u="sng" dirty="0" smtClean="0"/>
              <a:t>2022-2023</a:t>
            </a:r>
            <a:r>
              <a:rPr lang="en-US" sz="2000" dirty="0" smtClean="0"/>
              <a:t> </a:t>
            </a:r>
            <a:r>
              <a:rPr lang="en-US" sz="2000" dirty="0"/>
              <a:t>use </a:t>
            </a:r>
            <a:r>
              <a:rPr lang="en-US" sz="2000" dirty="0" smtClean="0"/>
              <a:t>2020 </a:t>
            </a:r>
            <a:r>
              <a:rPr lang="en-US" sz="2000" dirty="0"/>
              <a:t>taxes</a:t>
            </a:r>
          </a:p>
          <a:p>
            <a:endParaRPr lang="en-US" sz="2000" dirty="0"/>
          </a:p>
          <a:p>
            <a:r>
              <a:rPr lang="en-US" altLang="en-US" sz="2000" dirty="0">
                <a:sym typeface="Lucida Grande" pitchFamily="-84" charset="0"/>
              </a:rPr>
              <a:t>IRS Data Retrieval Tool (DRT</a:t>
            </a:r>
            <a:r>
              <a:rPr lang="en-US" altLang="en-US" sz="2000" dirty="0" smtClean="0">
                <a:sym typeface="Lucida Grande" pitchFamily="-84" charset="0"/>
              </a:rPr>
              <a:t>)-IRS Information links with the FAFSA</a:t>
            </a:r>
            <a:endParaRPr lang="en-US" altLang="en-US" sz="2000" dirty="0">
              <a:sym typeface="Lucida Grande" pitchFamily="-84" charset="0"/>
            </a:endParaRPr>
          </a:p>
        </p:txBody>
      </p:sp>
    </p:spTree>
    <p:extLst>
      <p:ext uri="{BB962C8B-B14F-4D97-AF65-F5344CB8AC3E}">
        <p14:creationId xmlns:p14="http://schemas.microsoft.com/office/powerpoint/2010/main" val="2541135703"/>
      </p:ext>
    </p:extLst>
  </p:cSld>
  <p:clrMapOvr>
    <a:masterClrMapping/>
  </p:clrMapOvr>
  <p:transition spd="slow">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Rectangle 2"/>
          <p:cNvSpPr>
            <a:spLocks noGrp="1" noChangeArrowheads="1"/>
          </p:cNvSpPr>
          <p:nvPr>
            <p:ph type="title"/>
          </p:nvPr>
        </p:nvSpPr>
        <p:spPr/>
        <p:txBody>
          <a:bodyPr/>
          <a:lstStyle/>
          <a:p>
            <a:pPr eaLnBrk="1" hangingPunct="1"/>
            <a:r>
              <a:rPr lang="en-US" smtClean="0"/>
              <a:t>Frequent FAFSA Errors</a:t>
            </a:r>
            <a:endParaRPr lang="en-US" dirty="0"/>
          </a:p>
        </p:txBody>
      </p:sp>
      <p:sp>
        <p:nvSpPr>
          <p:cNvPr id="91138" name="Rectangle 3"/>
          <p:cNvSpPr>
            <a:spLocks noGrp="1" noChangeArrowheads="1"/>
          </p:cNvSpPr>
          <p:nvPr>
            <p:ph idx="1"/>
          </p:nvPr>
        </p:nvSpPr>
        <p:spPr/>
        <p:txBody>
          <a:bodyPr>
            <a:normAutofit fontScale="85000" lnSpcReduction="20000"/>
          </a:bodyPr>
          <a:lstStyle/>
          <a:p>
            <a:pPr>
              <a:lnSpc>
                <a:spcPct val="90000"/>
              </a:lnSpc>
              <a:spcBef>
                <a:spcPts val="900"/>
              </a:spcBef>
            </a:pPr>
            <a:r>
              <a:rPr lang="en-US" sz="3000" dirty="0" smtClean="0">
                <a:latin typeface="Arial" panose="020B0604020202020204" pitchFamily="34" charset="0"/>
                <a:cs typeface="Arial" panose="020B0604020202020204" pitchFamily="34" charset="0"/>
              </a:rPr>
              <a:t>Social Security Numbers</a:t>
            </a:r>
          </a:p>
          <a:p>
            <a:pPr>
              <a:lnSpc>
                <a:spcPct val="90000"/>
              </a:lnSpc>
              <a:spcBef>
                <a:spcPts val="900"/>
              </a:spcBef>
            </a:pPr>
            <a:r>
              <a:rPr lang="en-US" sz="3000" dirty="0" smtClean="0">
                <a:latin typeface="Arial" panose="020B0604020202020204" pitchFamily="34" charset="0"/>
                <a:cs typeface="Arial" panose="020B0604020202020204" pitchFamily="34" charset="0"/>
              </a:rPr>
              <a:t>Divorced/widowed/remarried parental information</a:t>
            </a:r>
          </a:p>
          <a:p>
            <a:pPr>
              <a:lnSpc>
                <a:spcPct val="90000"/>
              </a:lnSpc>
              <a:spcBef>
                <a:spcPts val="900"/>
              </a:spcBef>
            </a:pPr>
            <a:r>
              <a:rPr lang="en-US" sz="3000" dirty="0" smtClean="0">
                <a:latin typeface="Arial" panose="020B0604020202020204" pitchFamily="34" charset="0"/>
                <a:cs typeface="Arial" panose="020B0604020202020204" pitchFamily="34" charset="0"/>
              </a:rPr>
              <a:t>Income earned by parents/stepparents</a:t>
            </a:r>
          </a:p>
          <a:p>
            <a:pPr>
              <a:lnSpc>
                <a:spcPct val="90000"/>
              </a:lnSpc>
              <a:spcBef>
                <a:spcPts val="900"/>
              </a:spcBef>
            </a:pPr>
            <a:r>
              <a:rPr lang="en-US" sz="3000" dirty="0" smtClean="0">
                <a:latin typeface="Arial" panose="020B0604020202020204" pitchFamily="34" charset="0"/>
                <a:cs typeface="Arial" panose="020B0604020202020204" pitchFamily="34" charset="0"/>
              </a:rPr>
              <a:t>Untaxed income</a:t>
            </a:r>
          </a:p>
          <a:p>
            <a:pPr>
              <a:lnSpc>
                <a:spcPct val="90000"/>
              </a:lnSpc>
              <a:spcBef>
                <a:spcPts val="900"/>
              </a:spcBef>
            </a:pPr>
            <a:r>
              <a:rPr lang="en-US" sz="3000" dirty="0" smtClean="0">
                <a:latin typeface="Arial" panose="020B0604020202020204" pitchFamily="34" charset="0"/>
                <a:cs typeface="Arial" panose="020B0604020202020204" pitchFamily="34" charset="0"/>
              </a:rPr>
              <a:t>U.S. income taxes paid </a:t>
            </a:r>
          </a:p>
          <a:p>
            <a:pPr>
              <a:lnSpc>
                <a:spcPct val="90000"/>
              </a:lnSpc>
              <a:spcBef>
                <a:spcPts val="900"/>
              </a:spcBef>
            </a:pPr>
            <a:r>
              <a:rPr lang="en-US" sz="3000" dirty="0" smtClean="0">
                <a:latin typeface="Arial" panose="020B0604020202020204" pitchFamily="34" charset="0"/>
                <a:cs typeface="Arial" panose="020B0604020202020204" pitchFamily="34" charset="0"/>
              </a:rPr>
              <a:t>Household size</a:t>
            </a:r>
          </a:p>
          <a:p>
            <a:pPr>
              <a:lnSpc>
                <a:spcPct val="90000"/>
              </a:lnSpc>
              <a:spcBef>
                <a:spcPts val="900"/>
              </a:spcBef>
            </a:pPr>
            <a:r>
              <a:rPr lang="en-US" sz="3000" dirty="0" smtClean="0">
                <a:latin typeface="Arial" panose="020B0604020202020204" pitchFamily="34" charset="0"/>
                <a:cs typeface="Arial" panose="020B0604020202020204" pitchFamily="34" charset="0"/>
              </a:rPr>
              <a:t>Number of household members in college</a:t>
            </a:r>
          </a:p>
          <a:p>
            <a:pPr>
              <a:lnSpc>
                <a:spcPct val="90000"/>
              </a:lnSpc>
              <a:spcBef>
                <a:spcPts val="900"/>
              </a:spcBef>
            </a:pPr>
            <a:r>
              <a:rPr lang="en-US" sz="3000" dirty="0" smtClean="0">
                <a:latin typeface="Arial" panose="020B0604020202020204" pitchFamily="34" charset="0"/>
                <a:cs typeface="Arial" panose="020B0604020202020204" pitchFamily="34" charset="0"/>
              </a:rPr>
              <a:t>Real estate and investment net worth</a:t>
            </a:r>
            <a:endParaRPr lang="en-US" sz="3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703777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steps</a:t>
            </a:r>
            <a:endParaRPr lang="en-US" dirty="0"/>
          </a:p>
        </p:txBody>
      </p:sp>
      <p:sp>
        <p:nvSpPr>
          <p:cNvPr id="3" name="Content Placeholder 2"/>
          <p:cNvSpPr>
            <a:spLocks noGrp="1"/>
          </p:cNvSpPr>
          <p:nvPr>
            <p:ph sz="half" idx="1"/>
          </p:nvPr>
        </p:nvSpPr>
        <p:spPr>
          <a:xfrm>
            <a:off x="533400" y="2336872"/>
            <a:ext cx="3733800" cy="5359328"/>
          </a:xfrm>
        </p:spPr>
        <p:txBody>
          <a:bodyPr>
            <a:normAutofit fontScale="92500" lnSpcReduction="20000"/>
          </a:bodyPr>
          <a:lstStyle/>
          <a:p>
            <a:r>
              <a:rPr lang="en-US" dirty="0"/>
              <a:t>Step </a:t>
            </a:r>
            <a:r>
              <a:rPr lang="en-US" dirty="0" smtClean="0"/>
              <a:t>3</a:t>
            </a:r>
          </a:p>
          <a:p>
            <a:r>
              <a:rPr lang="en-US" sz="1700" dirty="0"/>
              <a:t>Receive your Student Aid Report (SAR) via email from the federal processor, summarizing the data provided on the FAFSA.</a:t>
            </a:r>
          </a:p>
          <a:p>
            <a:endParaRPr lang="en-US" sz="1700" dirty="0"/>
          </a:p>
          <a:p>
            <a:r>
              <a:rPr lang="en-US" sz="1700" dirty="0"/>
              <a:t>The SAR will include your Expected Family Contribution (EFC). This will be the same number/calculation for all schools.</a:t>
            </a:r>
          </a:p>
          <a:p>
            <a:endParaRPr lang="en-US" sz="1700" dirty="0"/>
          </a:p>
          <a:p>
            <a:r>
              <a:rPr lang="en-US" sz="1700" dirty="0"/>
              <a:t>EFC is an index used to determine government and institutional funds.</a:t>
            </a:r>
          </a:p>
          <a:p>
            <a:endParaRPr lang="en-US" sz="1700" dirty="0"/>
          </a:p>
          <a:p>
            <a:r>
              <a:rPr lang="en-US" sz="1700" dirty="0"/>
              <a:t>This is not always an accurate picture of what you can afford.</a:t>
            </a:r>
          </a:p>
          <a:p>
            <a:endParaRPr lang="en-US" sz="1700" dirty="0"/>
          </a:p>
        </p:txBody>
      </p:sp>
      <p:sp>
        <p:nvSpPr>
          <p:cNvPr id="4" name="Content Placeholder 3"/>
          <p:cNvSpPr>
            <a:spLocks noGrp="1"/>
          </p:cNvSpPr>
          <p:nvPr>
            <p:ph sz="half" idx="2"/>
          </p:nvPr>
        </p:nvSpPr>
        <p:spPr>
          <a:xfrm>
            <a:off x="4800600" y="2286000"/>
            <a:ext cx="3886200" cy="4191000"/>
          </a:xfrm>
        </p:spPr>
        <p:txBody>
          <a:bodyPr>
            <a:normAutofit fontScale="92500" lnSpcReduction="20000"/>
          </a:bodyPr>
          <a:lstStyle/>
          <a:p>
            <a:r>
              <a:rPr lang="en-US" dirty="0"/>
              <a:t>Step </a:t>
            </a:r>
            <a:r>
              <a:rPr lang="en-US" dirty="0" smtClean="0"/>
              <a:t>4</a:t>
            </a:r>
          </a:p>
          <a:p>
            <a:r>
              <a:rPr lang="en-US" sz="1700" dirty="0"/>
              <a:t>Make corrections if needed</a:t>
            </a:r>
          </a:p>
          <a:p>
            <a:endParaRPr lang="en-US" sz="1700" dirty="0"/>
          </a:p>
          <a:p>
            <a:r>
              <a:rPr lang="en-US" sz="1700" dirty="0"/>
              <a:t>Send all requested documents to the College/University your student has chosen</a:t>
            </a:r>
          </a:p>
          <a:p>
            <a:endParaRPr lang="en-US" sz="1700" dirty="0"/>
          </a:p>
          <a:p>
            <a:pPr marL="0" indent="0">
              <a:buNone/>
            </a:pPr>
            <a:r>
              <a:rPr lang="en-US" sz="1700" dirty="0"/>
              <a:t>An award Package will now be created for your student by the Financial Aid offices</a:t>
            </a:r>
          </a:p>
          <a:p>
            <a:endParaRPr lang="en-US" dirty="0" smtClean="0"/>
          </a:p>
          <a:p>
            <a:endParaRPr lang="en-US" dirty="0" smtClean="0"/>
          </a:p>
          <a:p>
            <a:pPr marL="0" indent="0">
              <a:buNone/>
            </a:pPr>
            <a:endParaRPr lang="en-US" sz="2000" dirty="0"/>
          </a:p>
          <a:p>
            <a:pPr marL="0" indent="0" algn="ctr">
              <a:buNone/>
            </a:pPr>
            <a:r>
              <a:rPr lang="en-US" b="1" i="1" dirty="0"/>
              <a:t>Mobile App now available!</a:t>
            </a:r>
          </a:p>
          <a:p>
            <a:endParaRPr lang="en-US" dirty="0"/>
          </a:p>
        </p:txBody>
      </p:sp>
    </p:spTree>
    <p:extLst>
      <p:ext uri="{BB962C8B-B14F-4D97-AF65-F5344CB8AC3E}">
        <p14:creationId xmlns:p14="http://schemas.microsoft.com/office/powerpoint/2010/main" val="21305599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      Mobile App</a:t>
            </a:r>
            <a:endParaRPr lang="en-US" dirty="0"/>
          </a:p>
        </p:txBody>
      </p:sp>
      <p:pic>
        <p:nvPicPr>
          <p:cNvPr id="11" name="Picture 10" descr="myStudentAid Landing Page: This page is the initial page that is displayed to the user that allows them to access the myFAFSA application and provides the announcements.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0398" y="457200"/>
            <a:ext cx="2571528" cy="4753445"/>
          </a:xfrm>
          <a:prstGeom prst="rect">
            <a:avLst/>
          </a:prstGeom>
        </p:spPr>
      </p:pic>
      <p:pic>
        <p:nvPicPr>
          <p:cNvPr id="12" name="Picture 11" descr="The Roles page allows users to select which role they are playing. The role selected dictates the FSA ID needed and how the labels display within the app.  For this presentation, the student role was selected. &#10;" title="myStudentAid Roles Page "/>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124200" y="2056067"/>
            <a:ext cx="2556537" cy="4725734"/>
          </a:xfrm>
          <a:prstGeom prst="rect">
            <a:avLst/>
          </a:prstGeom>
        </p:spPr>
      </p:pic>
      <p:pic>
        <p:nvPicPr>
          <p:cNvPr id="13" name="Picture 12" descr="The Login page requires that they provide their FSA ID to enter the app. &#10;" title="myStudentAid Login Page"/>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126925" y="462821"/>
            <a:ext cx="2636075" cy="4870323"/>
          </a:xfrm>
          <a:prstGeom prst="rect">
            <a:avLst/>
          </a:prstGeom>
        </p:spPr>
      </p:pic>
      <p:sp>
        <p:nvSpPr>
          <p:cNvPr id="14" name="Slide Number Placeholder 2"/>
          <p:cNvSpPr>
            <a:spLocks noGrp="1"/>
          </p:cNvSpPr>
          <p:nvPr>
            <p:ph type="sldNum" sz="quarter" idx="10"/>
          </p:nvPr>
        </p:nvSpPr>
        <p:spPr>
          <a:xfrm>
            <a:off x="533400" y="6645183"/>
            <a:ext cx="1845252" cy="328176"/>
          </a:xfrm>
        </p:spPr>
        <p:txBody>
          <a:bodyPr/>
          <a:lstStyle/>
          <a:p>
            <a:pPr>
              <a:defRPr/>
            </a:pPr>
            <a:fld id="{E130B3EB-6197-4B56-88B1-1D9D49C6A046}" type="slidenum">
              <a:rPr lang="en-US" smtClean="0"/>
              <a:pPr>
                <a:defRPr/>
              </a:pPr>
              <a:t>8</a:t>
            </a:fld>
            <a:endParaRPr lang="en-US" dirty="0"/>
          </a:p>
        </p:txBody>
      </p:sp>
      <p:pic>
        <p:nvPicPr>
          <p:cNvPr id="3" name="Picture 2"/>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90399" y="5678574"/>
            <a:ext cx="2571528" cy="762865"/>
          </a:xfrm>
          <a:prstGeom prst="rect">
            <a:avLst/>
          </a:prstGeom>
        </p:spPr>
      </p:pic>
      <p:pic>
        <p:nvPicPr>
          <p:cNvPr id="4" name="Picture 3"/>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143011" y="5678574"/>
            <a:ext cx="2619990" cy="762866"/>
          </a:xfrm>
          <a:prstGeom prst="rect">
            <a:avLst/>
          </a:prstGeom>
        </p:spPr>
      </p:pic>
    </p:spTree>
    <p:extLst>
      <p:ext uri="{BB962C8B-B14F-4D97-AF65-F5344CB8AC3E}">
        <p14:creationId xmlns:p14="http://schemas.microsoft.com/office/powerpoint/2010/main" val="22735501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762000" y="395077"/>
            <a:ext cx="3124200" cy="6180777"/>
          </a:xfrm>
          <a:prstGeom prst="rect">
            <a:avLst/>
          </a:prstGeom>
        </p:spPr>
      </p:pic>
      <p:pic>
        <p:nvPicPr>
          <p:cNvPr id="6" name="Picture 5"/>
          <p:cNvPicPr>
            <a:picLocks noChangeAspect="1"/>
          </p:cNvPicPr>
          <p:nvPr/>
        </p:nvPicPr>
        <p:blipFill>
          <a:blip r:embed="rId4"/>
          <a:stretch>
            <a:fillRect/>
          </a:stretch>
        </p:blipFill>
        <p:spPr>
          <a:xfrm>
            <a:off x="4038600" y="395077"/>
            <a:ext cx="3276600" cy="6127668"/>
          </a:xfrm>
          <a:prstGeom prst="rect">
            <a:avLst/>
          </a:prstGeom>
        </p:spPr>
      </p:pic>
    </p:spTree>
    <p:extLst>
      <p:ext uri="{BB962C8B-B14F-4D97-AF65-F5344CB8AC3E}">
        <p14:creationId xmlns:p14="http://schemas.microsoft.com/office/powerpoint/2010/main" val="26978860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Berlin">
  <a:themeElements>
    <a:clrScheme name="Berlin">
      <a:dk1>
        <a:sysClr val="windowText" lastClr="000000"/>
      </a:dk1>
      <a:lt1>
        <a:sysClr val="window" lastClr="FFFFFF"/>
      </a:lt1>
      <a:dk2>
        <a:srgbClr val="1F8094"/>
      </a:dk2>
      <a:lt2>
        <a:srgbClr val="E7E6E6"/>
      </a:lt2>
      <a:accent1>
        <a:srgbClr val="39CDE7"/>
      </a:accent1>
      <a:accent2>
        <a:srgbClr val="60DE72"/>
      </a:accent2>
      <a:accent3>
        <a:srgbClr val="DDCC64"/>
      </a:accent3>
      <a:accent4>
        <a:srgbClr val="F49D50"/>
      </a:accent4>
      <a:accent5>
        <a:srgbClr val="E44951"/>
      </a:accent5>
      <a:accent6>
        <a:srgbClr val="D666F9"/>
      </a:accent6>
      <a:hlink>
        <a:srgbClr val="4BF7ED"/>
      </a:hlink>
      <a:folHlink>
        <a:srgbClr val="95E9F4"/>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92000"/>
                <a:satMod val="200000"/>
                <a:lumMod val="128000"/>
              </a:schemeClr>
            </a:gs>
            <a:gs pos="50000">
              <a:schemeClr val="phClr">
                <a:shade val="100000"/>
                <a:hueMod val="100000"/>
                <a:satMod val="110000"/>
                <a:lumMod val="130000"/>
              </a:schemeClr>
            </a:gs>
            <a:gs pos="100000">
              <a:schemeClr val="phClr">
                <a:shade val="78000"/>
                <a:hueMod val="118000"/>
                <a:satMod val="12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7DC10E3-4FF5-456B-A359-A0F378C1E5F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Berlin</Template>
  <TotalTime>3048</TotalTime>
  <Words>1429</Words>
  <Application>Microsoft Office PowerPoint</Application>
  <PresentationFormat>On-screen Show (4:3)</PresentationFormat>
  <Paragraphs>309</Paragraphs>
  <Slides>31</Slides>
  <Notes>28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31</vt:i4>
      </vt:variant>
    </vt:vector>
  </HeadingPairs>
  <TitlesOfParts>
    <vt:vector size="37" baseType="lpstr">
      <vt:lpstr>Arial</vt:lpstr>
      <vt:lpstr>Calibri</vt:lpstr>
      <vt:lpstr>Lucida Grande</vt:lpstr>
      <vt:lpstr>Trebuchet MS</vt:lpstr>
      <vt:lpstr>Wingdings</vt:lpstr>
      <vt:lpstr>Berlin</vt:lpstr>
      <vt:lpstr>How to pay for college</vt:lpstr>
      <vt:lpstr>What is Financial Aid?</vt:lpstr>
      <vt:lpstr>It’s all about the FAFSA</vt:lpstr>
      <vt:lpstr>Step 1</vt:lpstr>
      <vt:lpstr>Step 2</vt:lpstr>
      <vt:lpstr>Frequent FAFSA Errors</vt:lpstr>
      <vt:lpstr>More steps</vt:lpstr>
      <vt:lpstr>      Mobile App</vt:lpstr>
      <vt:lpstr>PowerPoint Presentation</vt:lpstr>
      <vt:lpstr>PowerPoint Presentation</vt:lpstr>
      <vt:lpstr>Financial Aid Terms to Know</vt:lpstr>
      <vt:lpstr>What is Expected Family Contribution (EFC)?</vt:lpstr>
      <vt:lpstr>Budget/  What is Cost of Attendance (COA)?</vt:lpstr>
      <vt:lpstr>Award Package</vt:lpstr>
      <vt:lpstr>Satisfactory Academic Progress</vt:lpstr>
      <vt:lpstr>Dependent/Independent Students</vt:lpstr>
      <vt:lpstr>PowerPoint Presentation</vt:lpstr>
      <vt:lpstr>CSS Profile</vt:lpstr>
      <vt:lpstr>Types  of  Government Aid</vt:lpstr>
      <vt:lpstr>Who is Eligible for Federal Student Aid?</vt:lpstr>
      <vt:lpstr>Federal aid break down</vt:lpstr>
      <vt:lpstr>State Aid (Maryland Programs)</vt:lpstr>
      <vt:lpstr>Additional Aid</vt:lpstr>
      <vt:lpstr>Institutional Aid</vt:lpstr>
      <vt:lpstr>VA Benefits</vt:lpstr>
      <vt:lpstr>Other Funding Options</vt:lpstr>
      <vt:lpstr>Self-Help Aid – Other Loans</vt:lpstr>
      <vt:lpstr>Planning ahead</vt:lpstr>
      <vt:lpstr>Outside Scholarships and Grants</vt:lpstr>
      <vt:lpstr>Helpful Web Sites: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Financing Your Students Education</dc:title>
  <dc:creator>Rood, Yvette</dc:creator>
  <cp:lastModifiedBy>Hood User</cp:lastModifiedBy>
  <cp:revision>79</cp:revision>
  <cp:lastPrinted>2019-10-15T19:01:53Z</cp:lastPrinted>
  <dcterms:created xsi:type="dcterms:W3CDTF">2017-10-16T16:12:34Z</dcterms:created>
  <dcterms:modified xsi:type="dcterms:W3CDTF">2020-10-19T23:12:43Z</dcterms:modified>
</cp:coreProperties>
</file>