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5" r:id="rId1"/>
  </p:sldMasterIdLst>
  <p:notesMasterIdLst>
    <p:notesMasterId r:id="rId36"/>
  </p:notesMasterIdLst>
  <p:handoutMasterIdLst>
    <p:handoutMasterId r:id="rId37"/>
  </p:handoutMasterIdLst>
  <p:sldIdLst>
    <p:sldId id="257" r:id="rId2"/>
    <p:sldId id="260" r:id="rId3"/>
    <p:sldId id="272" r:id="rId4"/>
    <p:sldId id="281" r:id="rId5"/>
    <p:sldId id="295" r:id="rId6"/>
    <p:sldId id="266" r:id="rId7"/>
    <p:sldId id="313" r:id="rId8"/>
    <p:sldId id="298" r:id="rId9"/>
    <p:sldId id="265" r:id="rId10"/>
    <p:sldId id="307" r:id="rId11"/>
    <p:sldId id="289" r:id="rId12"/>
    <p:sldId id="310" r:id="rId13"/>
    <p:sldId id="311" r:id="rId14"/>
    <p:sldId id="271" r:id="rId15"/>
    <p:sldId id="278" r:id="rId16"/>
    <p:sldId id="321" r:id="rId17"/>
    <p:sldId id="314" r:id="rId18"/>
    <p:sldId id="279" r:id="rId19"/>
    <p:sldId id="309" r:id="rId20"/>
    <p:sldId id="312" r:id="rId21"/>
    <p:sldId id="320" r:id="rId22"/>
    <p:sldId id="319" r:id="rId23"/>
    <p:sldId id="308" r:id="rId24"/>
    <p:sldId id="316" r:id="rId25"/>
    <p:sldId id="322" r:id="rId26"/>
    <p:sldId id="317" r:id="rId27"/>
    <p:sldId id="318" r:id="rId28"/>
    <p:sldId id="299" r:id="rId29"/>
    <p:sldId id="276" r:id="rId30"/>
    <p:sldId id="315" r:id="rId31"/>
    <p:sldId id="301" r:id="rId32"/>
    <p:sldId id="300" r:id="rId33"/>
    <p:sldId id="292" r:id="rId34"/>
    <p:sldId id="287" r:id="rId35"/>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95" autoAdjust="0"/>
  </p:normalViewPr>
  <p:slideViewPr>
    <p:cSldViewPr>
      <p:cViewPr varScale="1">
        <p:scale>
          <a:sx n="93" d="100"/>
          <a:sy n="93" d="100"/>
        </p:scale>
        <p:origin x="1254"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1800"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84615" y="2"/>
            <a:ext cx="2971800" cy="466434"/>
          </a:xfrm>
          <a:prstGeom prst="rect">
            <a:avLst/>
          </a:prstGeom>
        </p:spPr>
        <p:txBody>
          <a:bodyPr vert="horz" lIns="92446" tIns="46223" rIns="92446" bIns="46223" rtlCol="0"/>
          <a:lstStyle>
            <a:lvl1pPr algn="r">
              <a:defRPr sz="1200"/>
            </a:lvl1pPr>
          </a:lstStyle>
          <a:p>
            <a:fld id="{A9744393-8BD6-4AC6-81DE-3625BC7C3E9A}" type="datetimeFigureOut">
              <a:rPr lang="en-US" smtClean="0"/>
              <a:t>10/27/2020</a:t>
            </a:fld>
            <a:endParaRPr lang="en-US"/>
          </a:p>
        </p:txBody>
      </p:sp>
      <p:sp>
        <p:nvSpPr>
          <p:cNvPr id="4" name="Footer Placeholder 3"/>
          <p:cNvSpPr>
            <a:spLocks noGrp="1"/>
          </p:cNvSpPr>
          <p:nvPr>
            <p:ph type="ftr" sz="quarter" idx="2"/>
          </p:nvPr>
        </p:nvSpPr>
        <p:spPr>
          <a:xfrm>
            <a:off x="1" y="8829967"/>
            <a:ext cx="2971800"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84615" y="8829967"/>
            <a:ext cx="2971800" cy="466433"/>
          </a:xfrm>
          <a:prstGeom prst="rect">
            <a:avLst/>
          </a:prstGeom>
        </p:spPr>
        <p:txBody>
          <a:bodyPr vert="horz" lIns="92446" tIns="46223" rIns="92446" bIns="46223" rtlCol="0" anchor="b"/>
          <a:lstStyle>
            <a:lvl1pPr algn="r">
              <a:defRPr sz="1200"/>
            </a:lvl1pPr>
          </a:lstStyle>
          <a:p>
            <a:fld id="{48408CD4-1011-4187-AE0F-8D03046A5B7C}" type="slidenum">
              <a:rPr lang="en-US" smtClean="0"/>
              <a:t>‹#›</a:t>
            </a:fld>
            <a:endParaRPr lang="en-US"/>
          </a:p>
        </p:txBody>
      </p:sp>
    </p:spTree>
    <p:extLst>
      <p:ext uri="{BB962C8B-B14F-4D97-AF65-F5344CB8AC3E}">
        <p14:creationId xmlns:p14="http://schemas.microsoft.com/office/powerpoint/2010/main" val="1728851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84615" y="0"/>
            <a:ext cx="2971800" cy="464820"/>
          </a:xfrm>
          <a:prstGeom prst="rect">
            <a:avLst/>
          </a:prstGeom>
        </p:spPr>
        <p:txBody>
          <a:bodyPr vert="horz" lIns="92446" tIns="46223" rIns="92446" bIns="46223" rtlCol="0"/>
          <a:lstStyle>
            <a:lvl1pPr algn="r">
              <a:defRPr sz="1200"/>
            </a:lvl1pPr>
          </a:lstStyle>
          <a:p>
            <a:fld id="{ED0B978D-2DA8-43A4-8A3F-D6CDD9E5393C}" type="datetimeFigureOut">
              <a:rPr lang="en-US" smtClean="0"/>
              <a:t>10/27/2020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5801" y="4415790"/>
            <a:ext cx="548640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71800"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84615" y="8829967"/>
            <a:ext cx="2971800" cy="464820"/>
          </a:xfrm>
          <a:prstGeom prst="rect">
            <a:avLst/>
          </a:prstGeom>
        </p:spPr>
        <p:txBody>
          <a:bodyPr vert="horz" lIns="92446" tIns="46223" rIns="92446" bIns="46223" rtlCol="0" anchor="b"/>
          <a:lstStyle>
            <a:lvl1pPr algn="r">
              <a:defRPr sz="1200"/>
            </a:lvl1pPr>
          </a:lstStyle>
          <a:p>
            <a:fld id="{DAD27799-360D-4F41-836C-A488582E8ED8}" type="slidenum">
              <a:rPr lang="en-US" smtClean="0"/>
              <a:t>‹#›</a:t>
            </a:fld>
            <a:endParaRPr lang="en-US"/>
          </a:p>
        </p:txBody>
      </p:sp>
    </p:spTree>
    <p:extLst>
      <p:ext uri="{BB962C8B-B14F-4D97-AF65-F5344CB8AC3E}">
        <p14:creationId xmlns:p14="http://schemas.microsoft.com/office/powerpoint/2010/main" val="417071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Bill to</a:t>
            </a:r>
            <a:r>
              <a:rPr lang="en-US" baseline="0" dirty="0" smtClean="0"/>
              <a:t> do welcome</a:t>
            </a:r>
          </a:p>
          <a:p>
            <a:r>
              <a:rPr lang="en-US" baseline="0" dirty="0" smtClean="0"/>
              <a:t>Melena to introduce the Financial Aid Office members</a:t>
            </a:r>
            <a:endParaRPr lang="en-US" dirty="0"/>
          </a:p>
        </p:txBody>
      </p:sp>
      <p:sp>
        <p:nvSpPr>
          <p:cNvPr id="4" name="Slide Number Placeholder 3"/>
          <p:cNvSpPr>
            <a:spLocks noGrp="1"/>
          </p:cNvSpPr>
          <p:nvPr>
            <p:ph type="sldNum" sz="quarter" idx="10"/>
          </p:nvPr>
        </p:nvSpPr>
        <p:spPr/>
        <p:txBody>
          <a:bodyPr/>
          <a:lstStyle/>
          <a:p>
            <a:fld id="{DAD27799-360D-4F41-836C-A488582E8ED8}" type="slidenum">
              <a:rPr lang="en-US" smtClean="0"/>
              <a:t>1</a:t>
            </a:fld>
            <a:endParaRPr lang="en-US"/>
          </a:p>
        </p:txBody>
      </p:sp>
    </p:spTree>
    <p:extLst>
      <p:ext uri="{BB962C8B-B14F-4D97-AF65-F5344CB8AC3E}">
        <p14:creationId xmlns:p14="http://schemas.microsoft.com/office/powerpoint/2010/main" val="1815852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DAD27799-360D-4F41-836C-A488582E8ED8}" type="slidenum">
              <a:rPr lang="en-US" smtClean="0"/>
              <a:t>14</a:t>
            </a:fld>
            <a:endParaRPr lang="en-US"/>
          </a:p>
        </p:txBody>
      </p:sp>
    </p:spTree>
    <p:extLst>
      <p:ext uri="{BB962C8B-B14F-4D97-AF65-F5344CB8AC3E}">
        <p14:creationId xmlns:p14="http://schemas.microsoft.com/office/powerpoint/2010/main" val="2698869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Yvette</a:t>
            </a:r>
            <a:endParaRPr lang="en-US" dirty="0"/>
          </a:p>
        </p:txBody>
      </p:sp>
      <p:sp>
        <p:nvSpPr>
          <p:cNvPr id="4" name="Slide Number Placeholder 3"/>
          <p:cNvSpPr>
            <a:spLocks noGrp="1"/>
          </p:cNvSpPr>
          <p:nvPr>
            <p:ph type="sldNum" sz="quarter" idx="10"/>
          </p:nvPr>
        </p:nvSpPr>
        <p:spPr/>
        <p:txBody>
          <a:bodyPr/>
          <a:lstStyle/>
          <a:p>
            <a:fld id="{DAD27799-360D-4F41-836C-A488582E8ED8}" type="slidenum">
              <a:rPr lang="en-US" smtClean="0"/>
              <a:t>15</a:t>
            </a:fld>
            <a:endParaRPr lang="en-US"/>
          </a:p>
        </p:txBody>
      </p:sp>
    </p:spTree>
    <p:extLst>
      <p:ext uri="{BB962C8B-B14F-4D97-AF65-F5344CB8AC3E}">
        <p14:creationId xmlns:p14="http://schemas.microsoft.com/office/powerpoint/2010/main" val="1459291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Yvette</a:t>
            </a:r>
            <a:endParaRPr lang="en-US" dirty="0"/>
          </a:p>
        </p:txBody>
      </p:sp>
      <p:sp>
        <p:nvSpPr>
          <p:cNvPr id="4" name="Slide Number Placeholder 3"/>
          <p:cNvSpPr>
            <a:spLocks noGrp="1"/>
          </p:cNvSpPr>
          <p:nvPr>
            <p:ph type="sldNum" sz="quarter" idx="10"/>
          </p:nvPr>
        </p:nvSpPr>
        <p:spPr/>
        <p:txBody>
          <a:bodyPr/>
          <a:lstStyle/>
          <a:p>
            <a:fld id="{DAD27799-360D-4F41-836C-A488582E8ED8}" type="slidenum">
              <a:rPr lang="en-US" smtClean="0"/>
              <a:t>17</a:t>
            </a:fld>
            <a:endParaRPr lang="en-US"/>
          </a:p>
        </p:txBody>
      </p:sp>
    </p:spTree>
    <p:extLst>
      <p:ext uri="{BB962C8B-B14F-4D97-AF65-F5344CB8AC3E}">
        <p14:creationId xmlns:p14="http://schemas.microsoft.com/office/powerpoint/2010/main" val="1459291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DAD27799-360D-4F41-836C-A488582E8ED8}" type="slidenum">
              <a:rPr lang="en-US" smtClean="0"/>
              <a:t>18</a:t>
            </a:fld>
            <a:endParaRPr lang="en-US"/>
          </a:p>
        </p:txBody>
      </p:sp>
    </p:spTree>
    <p:extLst>
      <p:ext uri="{BB962C8B-B14F-4D97-AF65-F5344CB8AC3E}">
        <p14:creationId xmlns:p14="http://schemas.microsoft.com/office/powerpoint/2010/main" val="2912699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DAD27799-360D-4F41-836C-A488582E8ED8}" type="slidenum">
              <a:rPr lang="en-US" smtClean="0"/>
              <a:t>20</a:t>
            </a:fld>
            <a:endParaRPr lang="en-US"/>
          </a:p>
        </p:txBody>
      </p:sp>
    </p:spTree>
    <p:extLst>
      <p:ext uri="{BB962C8B-B14F-4D97-AF65-F5344CB8AC3E}">
        <p14:creationId xmlns:p14="http://schemas.microsoft.com/office/powerpoint/2010/main" val="2698869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Yvette</a:t>
            </a:r>
            <a:endParaRPr lang="en-US" dirty="0"/>
          </a:p>
        </p:txBody>
      </p:sp>
      <p:sp>
        <p:nvSpPr>
          <p:cNvPr id="4" name="Slide Number Placeholder 3"/>
          <p:cNvSpPr>
            <a:spLocks noGrp="1"/>
          </p:cNvSpPr>
          <p:nvPr>
            <p:ph type="sldNum" sz="quarter" idx="10"/>
          </p:nvPr>
        </p:nvSpPr>
        <p:spPr/>
        <p:txBody>
          <a:bodyPr/>
          <a:lstStyle/>
          <a:p>
            <a:fld id="{DAD27799-360D-4F41-836C-A488582E8ED8}" type="slidenum">
              <a:rPr lang="en-US" smtClean="0"/>
              <a:t>28</a:t>
            </a:fld>
            <a:endParaRPr lang="en-US"/>
          </a:p>
        </p:txBody>
      </p:sp>
    </p:spTree>
    <p:extLst>
      <p:ext uri="{BB962C8B-B14F-4D97-AF65-F5344CB8AC3E}">
        <p14:creationId xmlns:p14="http://schemas.microsoft.com/office/powerpoint/2010/main" val="110942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Yvette</a:t>
            </a:r>
            <a:endParaRPr lang="en-US" dirty="0"/>
          </a:p>
        </p:txBody>
      </p:sp>
      <p:sp>
        <p:nvSpPr>
          <p:cNvPr id="4" name="Slide Number Placeholder 3"/>
          <p:cNvSpPr>
            <a:spLocks noGrp="1"/>
          </p:cNvSpPr>
          <p:nvPr>
            <p:ph type="sldNum" sz="quarter" idx="10"/>
          </p:nvPr>
        </p:nvSpPr>
        <p:spPr/>
        <p:txBody>
          <a:bodyPr/>
          <a:lstStyle/>
          <a:p>
            <a:fld id="{DAD27799-360D-4F41-836C-A488582E8ED8}" type="slidenum">
              <a:rPr lang="en-US" smtClean="0"/>
              <a:t>29</a:t>
            </a:fld>
            <a:endParaRPr lang="en-US"/>
          </a:p>
        </p:txBody>
      </p:sp>
    </p:spTree>
    <p:extLst>
      <p:ext uri="{BB962C8B-B14F-4D97-AF65-F5344CB8AC3E}">
        <p14:creationId xmlns:p14="http://schemas.microsoft.com/office/powerpoint/2010/main" val="2811416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Yvette</a:t>
            </a:r>
            <a:endParaRPr lang="en-US" dirty="0"/>
          </a:p>
        </p:txBody>
      </p:sp>
      <p:sp>
        <p:nvSpPr>
          <p:cNvPr id="4" name="Slide Number Placeholder 3"/>
          <p:cNvSpPr>
            <a:spLocks noGrp="1"/>
          </p:cNvSpPr>
          <p:nvPr>
            <p:ph type="sldNum" sz="quarter" idx="10"/>
          </p:nvPr>
        </p:nvSpPr>
        <p:spPr/>
        <p:txBody>
          <a:bodyPr/>
          <a:lstStyle/>
          <a:p>
            <a:fld id="{DAD27799-360D-4F41-836C-A488582E8ED8}" type="slidenum">
              <a:rPr lang="en-US" smtClean="0"/>
              <a:t>31</a:t>
            </a:fld>
            <a:endParaRPr lang="en-US"/>
          </a:p>
        </p:txBody>
      </p:sp>
    </p:spTree>
    <p:extLst>
      <p:ext uri="{BB962C8B-B14F-4D97-AF65-F5344CB8AC3E}">
        <p14:creationId xmlns:p14="http://schemas.microsoft.com/office/powerpoint/2010/main" val="2693061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Yvette</a:t>
            </a:r>
            <a:endParaRPr lang="en-US" dirty="0"/>
          </a:p>
        </p:txBody>
      </p:sp>
      <p:sp>
        <p:nvSpPr>
          <p:cNvPr id="4" name="Slide Number Placeholder 3"/>
          <p:cNvSpPr>
            <a:spLocks noGrp="1"/>
          </p:cNvSpPr>
          <p:nvPr>
            <p:ph type="sldNum" sz="quarter" idx="10"/>
          </p:nvPr>
        </p:nvSpPr>
        <p:spPr/>
        <p:txBody>
          <a:bodyPr/>
          <a:lstStyle/>
          <a:p>
            <a:fld id="{DAD27799-360D-4F41-836C-A488582E8ED8}" type="slidenum">
              <a:rPr lang="en-US" smtClean="0"/>
              <a:t>32</a:t>
            </a:fld>
            <a:endParaRPr lang="en-US"/>
          </a:p>
        </p:txBody>
      </p:sp>
    </p:spTree>
    <p:extLst>
      <p:ext uri="{BB962C8B-B14F-4D97-AF65-F5344CB8AC3E}">
        <p14:creationId xmlns:p14="http://schemas.microsoft.com/office/powerpoint/2010/main" val="1332783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DAD27799-360D-4F41-836C-A488582E8ED8}" type="slidenum">
              <a:rPr lang="en-US" smtClean="0"/>
              <a:t>33</a:t>
            </a:fld>
            <a:endParaRPr lang="en-US"/>
          </a:p>
        </p:txBody>
      </p:sp>
    </p:spTree>
    <p:extLst>
      <p:ext uri="{BB962C8B-B14F-4D97-AF65-F5344CB8AC3E}">
        <p14:creationId xmlns:p14="http://schemas.microsoft.com/office/powerpoint/2010/main" val="3589055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DAD27799-360D-4F41-836C-A488582E8ED8}" type="slidenum">
              <a:rPr lang="en-US" smtClean="0"/>
              <a:t>2</a:t>
            </a:fld>
            <a:endParaRPr lang="en-US"/>
          </a:p>
        </p:txBody>
      </p:sp>
    </p:spTree>
    <p:extLst>
      <p:ext uri="{BB962C8B-B14F-4D97-AF65-F5344CB8AC3E}">
        <p14:creationId xmlns:p14="http://schemas.microsoft.com/office/powerpoint/2010/main" val="966441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Melena-wrap up</a:t>
            </a:r>
          </a:p>
          <a:p>
            <a:r>
              <a:rPr lang="en-US" dirty="0" smtClean="0"/>
              <a:t>All of us will stay up for questions</a:t>
            </a:r>
            <a:endParaRPr lang="en-US" dirty="0"/>
          </a:p>
        </p:txBody>
      </p:sp>
      <p:sp>
        <p:nvSpPr>
          <p:cNvPr id="4" name="Slide Number Placeholder 3"/>
          <p:cNvSpPr>
            <a:spLocks noGrp="1"/>
          </p:cNvSpPr>
          <p:nvPr>
            <p:ph type="sldNum" sz="quarter" idx="10"/>
          </p:nvPr>
        </p:nvSpPr>
        <p:spPr/>
        <p:txBody>
          <a:bodyPr/>
          <a:lstStyle/>
          <a:p>
            <a:fld id="{DAD27799-360D-4F41-836C-A488582E8ED8}" type="slidenum">
              <a:rPr lang="en-US" smtClean="0"/>
              <a:t>34</a:t>
            </a:fld>
            <a:endParaRPr lang="en-US"/>
          </a:p>
        </p:txBody>
      </p:sp>
    </p:spTree>
    <p:extLst>
      <p:ext uri="{BB962C8B-B14F-4D97-AF65-F5344CB8AC3E}">
        <p14:creationId xmlns:p14="http://schemas.microsoft.com/office/powerpoint/2010/main" val="1210118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DAD27799-360D-4F41-836C-A488582E8ED8}" type="slidenum">
              <a:rPr lang="en-US" smtClean="0"/>
              <a:t>3</a:t>
            </a:fld>
            <a:endParaRPr lang="en-US"/>
          </a:p>
        </p:txBody>
      </p:sp>
    </p:spTree>
    <p:extLst>
      <p:ext uri="{BB962C8B-B14F-4D97-AF65-F5344CB8AC3E}">
        <p14:creationId xmlns:p14="http://schemas.microsoft.com/office/powerpoint/2010/main" val="2473430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DAD27799-360D-4F41-836C-A488582E8ED8}" type="slidenum">
              <a:rPr lang="en-US" smtClean="0"/>
              <a:t>4</a:t>
            </a:fld>
            <a:endParaRPr lang="en-US"/>
          </a:p>
        </p:txBody>
      </p:sp>
    </p:spTree>
    <p:extLst>
      <p:ext uri="{BB962C8B-B14F-4D97-AF65-F5344CB8AC3E}">
        <p14:creationId xmlns:p14="http://schemas.microsoft.com/office/powerpoint/2010/main" val="3238445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DAD27799-360D-4F41-836C-A488582E8ED8}" type="slidenum">
              <a:rPr lang="en-US" smtClean="0"/>
              <a:t>5</a:t>
            </a:fld>
            <a:endParaRPr lang="en-US"/>
          </a:p>
        </p:txBody>
      </p:sp>
    </p:spTree>
    <p:extLst>
      <p:ext uri="{BB962C8B-B14F-4D97-AF65-F5344CB8AC3E}">
        <p14:creationId xmlns:p14="http://schemas.microsoft.com/office/powerpoint/2010/main" val="1381490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pPr defTabSz="976168"/>
            <a:fld id="{0E107901-3AB9-48B7-82D3-B083BF2321A7}" type="slidenum">
              <a:rPr lang="en-US" smtClean="0"/>
              <a:pPr defTabSz="976168"/>
              <a:t>6</a:t>
            </a:fld>
            <a:endParaRPr lang="en-US" dirty="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r>
              <a:rPr lang="en-US" dirty="0" smtClean="0"/>
              <a:t>Susan</a:t>
            </a:r>
          </a:p>
          <a:p>
            <a:pPr eaLnBrk="1" hangingPunct="1"/>
            <a:endParaRPr lang="en-US" dirty="0" smtClean="0"/>
          </a:p>
          <a:p>
            <a:pPr eaLnBrk="1" hangingPunct="1"/>
            <a:endParaRPr lang="en-US" dirty="0"/>
          </a:p>
        </p:txBody>
      </p:sp>
    </p:spTree>
    <p:extLst>
      <p:ext uri="{BB962C8B-B14F-4D97-AF65-F5344CB8AC3E}">
        <p14:creationId xmlns:p14="http://schemas.microsoft.com/office/powerpoint/2010/main" val="4021970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FF0000"/>
              </a:solidFill>
            </a:endParaRPr>
          </a:p>
          <a:p>
            <a:r>
              <a:rPr lang="en-US" b="1" dirty="0" smtClean="0">
                <a:solidFill>
                  <a:srgbClr val="FF0000"/>
                </a:solidFill>
              </a:rPr>
              <a:t/>
            </a:r>
            <a:br>
              <a:rPr lang="en-US" b="1" dirty="0" smtClean="0">
                <a:solidFill>
                  <a:srgbClr val="FF0000"/>
                </a:solidFill>
              </a:rPr>
            </a:br>
            <a:endParaRPr lang="en-US" dirty="0"/>
          </a:p>
        </p:txBody>
      </p:sp>
      <p:sp>
        <p:nvSpPr>
          <p:cNvPr id="4" name="Slide Number Placeholder 3"/>
          <p:cNvSpPr>
            <a:spLocks noGrp="1"/>
          </p:cNvSpPr>
          <p:nvPr>
            <p:ph type="sldNum" sz="quarter" idx="10"/>
          </p:nvPr>
        </p:nvSpPr>
        <p:spPr/>
        <p:txBody>
          <a:bodyPr/>
          <a:lstStyle/>
          <a:p>
            <a:fld id="{DAD27799-360D-4F41-836C-A488582E8ED8}" type="slidenum">
              <a:rPr lang="en-US" smtClean="0"/>
              <a:t>8</a:t>
            </a:fld>
            <a:endParaRPr lang="en-US"/>
          </a:p>
        </p:txBody>
      </p:sp>
    </p:spTree>
    <p:extLst>
      <p:ext uri="{BB962C8B-B14F-4D97-AF65-F5344CB8AC3E}">
        <p14:creationId xmlns:p14="http://schemas.microsoft.com/office/powerpoint/2010/main" val="3155683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Yvette</a:t>
            </a:r>
            <a:endParaRPr lang="en-US" dirty="0"/>
          </a:p>
        </p:txBody>
      </p:sp>
      <p:sp>
        <p:nvSpPr>
          <p:cNvPr id="4" name="Slide Number Placeholder 3"/>
          <p:cNvSpPr>
            <a:spLocks noGrp="1"/>
          </p:cNvSpPr>
          <p:nvPr>
            <p:ph type="sldNum" sz="quarter" idx="10"/>
          </p:nvPr>
        </p:nvSpPr>
        <p:spPr/>
        <p:txBody>
          <a:bodyPr/>
          <a:lstStyle/>
          <a:p>
            <a:fld id="{DAD27799-360D-4F41-836C-A488582E8ED8}" type="slidenum">
              <a:rPr lang="en-US" smtClean="0"/>
              <a:t>9</a:t>
            </a:fld>
            <a:endParaRPr lang="en-US"/>
          </a:p>
        </p:txBody>
      </p:sp>
    </p:spTree>
    <p:extLst>
      <p:ext uri="{BB962C8B-B14F-4D97-AF65-F5344CB8AC3E}">
        <p14:creationId xmlns:p14="http://schemas.microsoft.com/office/powerpoint/2010/main" val="3817127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Yvette</a:t>
            </a:r>
            <a:endParaRPr lang="en-US" dirty="0"/>
          </a:p>
        </p:txBody>
      </p:sp>
      <p:sp>
        <p:nvSpPr>
          <p:cNvPr id="4" name="Slide Number Placeholder 3"/>
          <p:cNvSpPr>
            <a:spLocks noGrp="1"/>
          </p:cNvSpPr>
          <p:nvPr>
            <p:ph type="sldNum" sz="quarter" idx="10"/>
          </p:nvPr>
        </p:nvSpPr>
        <p:spPr/>
        <p:txBody>
          <a:bodyPr/>
          <a:lstStyle/>
          <a:p>
            <a:fld id="{DAD27799-360D-4F41-836C-A488582E8ED8}" type="slidenum">
              <a:rPr lang="en-US" smtClean="0"/>
              <a:t>11</a:t>
            </a:fld>
            <a:endParaRPr lang="en-US"/>
          </a:p>
        </p:txBody>
      </p:sp>
    </p:spTree>
    <p:extLst>
      <p:ext uri="{BB962C8B-B14F-4D97-AF65-F5344CB8AC3E}">
        <p14:creationId xmlns:p14="http://schemas.microsoft.com/office/powerpoint/2010/main" val="38725771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3A564059-D2E1-4B57-91E8-077FA14622FA}" type="datetimeFigureOut">
              <a:rPr lang="en-US" smtClean="0"/>
              <a:t>10/27/2020</a:t>
            </a:fld>
            <a:endParaRPr lang="en-US"/>
          </a:p>
        </p:txBody>
      </p:sp>
      <p:sp>
        <p:nvSpPr>
          <p:cNvPr id="5" name="Footer Placeholder 4"/>
          <p:cNvSpPr>
            <a:spLocks noGrp="1"/>
          </p:cNvSpPr>
          <p:nvPr>
            <p:ph type="ftr" sz="quarter" idx="11"/>
          </p:nvPr>
        </p:nvSpPr>
        <p:spPr>
          <a:xfrm>
            <a:off x="533401" y="5936189"/>
            <a:ext cx="4021666" cy="365125"/>
          </a:xfrm>
        </p:spPr>
        <p:txBody>
          <a:bodyPr/>
          <a:lstStyle/>
          <a:p>
            <a:endParaRPr lang="en-US"/>
          </a:p>
        </p:txBody>
      </p:sp>
      <p:sp>
        <p:nvSpPr>
          <p:cNvPr id="6" name="Slide Number Placeholder 5"/>
          <p:cNvSpPr>
            <a:spLocks noGrp="1"/>
          </p:cNvSpPr>
          <p:nvPr>
            <p:ph type="sldNum" sz="quarter" idx="12"/>
          </p:nvPr>
        </p:nvSpPr>
        <p:spPr>
          <a:xfrm>
            <a:off x="7010399" y="2750337"/>
            <a:ext cx="1370293" cy="1356442"/>
          </a:xfrm>
        </p:spPr>
        <p:txBody>
          <a:bodyPr/>
          <a:lstStyle/>
          <a:p>
            <a:fld id="{DB362AEC-C173-43C1-948C-1BD7AF4A13C1}" type="slidenum">
              <a:rPr lang="en-US" smtClean="0"/>
              <a:t>‹#›</a:t>
            </a:fld>
            <a:endParaRPr lang="en-US"/>
          </a:p>
        </p:txBody>
      </p:sp>
    </p:spTree>
    <p:extLst>
      <p:ext uri="{BB962C8B-B14F-4D97-AF65-F5344CB8AC3E}">
        <p14:creationId xmlns:p14="http://schemas.microsoft.com/office/powerpoint/2010/main" val="3894126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564059-D2E1-4B57-91E8-077FA14622FA}"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310"/>
            <a:ext cx="1149836" cy="1090789"/>
          </a:xfrm>
        </p:spPr>
        <p:txBody>
          <a:bodyPr/>
          <a:lstStyle/>
          <a:p>
            <a:fld id="{DB362AEC-C173-43C1-948C-1BD7AF4A13C1}" type="slidenum">
              <a:rPr lang="en-US" smtClean="0"/>
              <a:t>‹#›</a:t>
            </a:fld>
            <a:endParaRPr lang="en-US"/>
          </a:p>
        </p:txBody>
      </p:sp>
    </p:spTree>
    <p:extLst>
      <p:ext uri="{BB962C8B-B14F-4D97-AF65-F5344CB8AC3E}">
        <p14:creationId xmlns:p14="http://schemas.microsoft.com/office/powerpoint/2010/main" val="4186163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564059-D2E1-4B57-91E8-077FA14622FA}"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616"/>
            <a:ext cx="1149836" cy="1090789"/>
          </a:xfrm>
        </p:spPr>
        <p:txBody>
          <a:bodyPr/>
          <a:lstStyle/>
          <a:p>
            <a:fld id="{DB362AEC-C173-43C1-948C-1BD7AF4A13C1}" type="slidenum">
              <a:rPr lang="en-US" smtClean="0"/>
              <a:t>‹#›</a:t>
            </a:fld>
            <a:endParaRPr lang="en-US"/>
          </a:p>
        </p:txBody>
      </p:sp>
    </p:spTree>
    <p:extLst>
      <p:ext uri="{BB962C8B-B14F-4D97-AF65-F5344CB8AC3E}">
        <p14:creationId xmlns:p14="http://schemas.microsoft.com/office/powerpoint/2010/main" val="4279402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564059-D2E1-4B57-91E8-077FA14622FA}"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DB362AEC-C173-43C1-948C-1BD7AF4A13C1}" type="slidenum">
              <a:rPr lang="en-US" smtClean="0"/>
              <a:t>‹#›</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322292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564059-D2E1-4B57-91E8-077FA14622FA}"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DB362AEC-C173-43C1-948C-1BD7AF4A13C1}" type="slidenum">
              <a:rPr lang="en-US" smtClean="0"/>
              <a:t>‹#›</a:t>
            </a:fld>
            <a:endParaRPr lang="en-US"/>
          </a:p>
        </p:txBody>
      </p:sp>
    </p:spTree>
    <p:extLst>
      <p:ext uri="{BB962C8B-B14F-4D97-AF65-F5344CB8AC3E}">
        <p14:creationId xmlns:p14="http://schemas.microsoft.com/office/powerpoint/2010/main" val="572835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A564059-D2E1-4B57-91E8-077FA14622FA}" type="datetimeFigureOut">
              <a:rPr lang="en-US" smtClean="0"/>
              <a:t>10/27/2020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362AEC-C173-43C1-948C-1BD7AF4A13C1}" type="slidenum">
              <a:rPr lang="en-US" smtClean="0"/>
              <a:t>‹#›</a:t>
            </a:fld>
            <a:endParaRPr lang="en-US"/>
          </a:p>
        </p:txBody>
      </p:sp>
    </p:spTree>
    <p:extLst>
      <p:ext uri="{BB962C8B-B14F-4D97-AF65-F5344CB8AC3E}">
        <p14:creationId xmlns:p14="http://schemas.microsoft.com/office/powerpoint/2010/main" val="3081996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A564059-D2E1-4B57-91E8-077FA14622FA}" type="datetimeFigureOut">
              <a:rPr lang="en-US" smtClean="0"/>
              <a:t>10/27/2020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362AEC-C173-43C1-948C-1BD7AF4A13C1}" type="slidenum">
              <a:rPr lang="en-US" smtClean="0"/>
              <a:t>‹#›</a:t>
            </a:fld>
            <a:endParaRPr lang="en-US"/>
          </a:p>
        </p:txBody>
      </p:sp>
    </p:spTree>
    <p:extLst>
      <p:ext uri="{BB962C8B-B14F-4D97-AF65-F5344CB8AC3E}">
        <p14:creationId xmlns:p14="http://schemas.microsoft.com/office/powerpoint/2010/main" val="2398626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564059-D2E1-4B57-91E8-077FA14622FA}"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62AEC-C173-43C1-948C-1BD7AF4A13C1}" type="slidenum">
              <a:rPr lang="en-US" smtClean="0"/>
              <a:t>‹#›</a:t>
            </a:fld>
            <a:endParaRPr lang="en-US"/>
          </a:p>
        </p:txBody>
      </p:sp>
    </p:spTree>
    <p:extLst>
      <p:ext uri="{BB962C8B-B14F-4D97-AF65-F5344CB8AC3E}">
        <p14:creationId xmlns:p14="http://schemas.microsoft.com/office/powerpoint/2010/main" val="3421069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3A564059-D2E1-4B57-91E8-077FA14622FA}" type="datetimeFigureOut">
              <a:rPr lang="en-US" smtClean="0"/>
              <a:t>10/27/2020</a:t>
            </a:fld>
            <a:endParaRPr lang="en-US"/>
          </a:p>
        </p:txBody>
      </p:sp>
      <p:sp>
        <p:nvSpPr>
          <p:cNvPr id="5" name="Footer Placeholder 4"/>
          <p:cNvSpPr>
            <a:spLocks noGrp="1"/>
          </p:cNvSpPr>
          <p:nvPr>
            <p:ph type="ftr" sz="quarter" idx="11"/>
          </p:nvPr>
        </p:nvSpPr>
        <p:spPr>
          <a:xfrm>
            <a:off x="510241" y="5936189"/>
            <a:ext cx="4518959" cy="365125"/>
          </a:xfrm>
        </p:spPr>
        <p:txBody>
          <a:bodyPr/>
          <a:lstStyle/>
          <a:p>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DB362AEC-C173-43C1-948C-1BD7AF4A13C1}" type="slidenum">
              <a:rPr lang="en-US" smtClean="0"/>
              <a:t>‹#›</a:t>
            </a:fld>
            <a:endParaRPr lang="en-US"/>
          </a:p>
        </p:txBody>
      </p:sp>
    </p:spTree>
    <p:extLst>
      <p:ext uri="{BB962C8B-B14F-4D97-AF65-F5344CB8AC3E}">
        <p14:creationId xmlns:p14="http://schemas.microsoft.com/office/powerpoint/2010/main" val="4215523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564059-D2E1-4B57-91E8-077FA14622FA}"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62AEC-C173-43C1-948C-1BD7AF4A13C1}" type="slidenum">
              <a:rPr lang="en-US" smtClean="0"/>
              <a:t>‹#›</a:t>
            </a:fld>
            <a:endParaRPr lang="en-US"/>
          </a:p>
        </p:txBody>
      </p:sp>
    </p:spTree>
    <p:extLst>
      <p:ext uri="{BB962C8B-B14F-4D97-AF65-F5344CB8AC3E}">
        <p14:creationId xmlns:p14="http://schemas.microsoft.com/office/powerpoint/2010/main" val="3451019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65810" y="5936188"/>
            <a:ext cx="2057400" cy="365125"/>
          </a:xfrm>
        </p:spPr>
        <p:txBody>
          <a:bodyPr/>
          <a:lstStyle/>
          <a:p>
            <a:fld id="{3A564059-D2E1-4B57-91E8-077FA14622FA}" type="datetimeFigureOut">
              <a:rPr lang="en-US" smtClean="0"/>
              <a:t>10/27/2020</a:t>
            </a:fld>
            <a:endParaRPr lang="en-US"/>
          </a:p>
        </p:txBody>
      </p:sp>
      <p:sp>
        <p:nvSpPr>
          <p:cNvPr id="5" name="Footer Placeholder 4"/>
          <p:cNvSpPr>
            <a:spLocks noGrp="1"/>
          </p:cNvSpPr>
          <p:nvPr>
            <p:ph type="ftr" sz="quarter" idx="11"/>
          </p:nvPr>
        </p:nvSpPr>
        <p:spPr>
          <a:xfrm>
            <a:off x="533400" y="5936189"/>
            <a:ext cx="4834673" cy="365125"/>
          </a:xfrm>
        </p:spPr>
        <p:txBody>
          <a:bodyPr/>
          <a:lstStyle/>
          <a:p>
            <a:endParaRPr lang="en-US"/>
          </a:p>
        </p:txBody>
      </p:sp>
      <p:sp>
        <p:nvSpPr>
          <p:cNvPr id="6" name="Slide Number Placeholder 5"/>
          <p:cNvSpPr>
            <a:spLocks noGrp="1"/>
          </p:cNvSpPr>
          <p:nvPr>
            <p:ph type="sldNum" sz="quarter" idx="12"/>
          </p:nvPr>
        </p:nvSpPr>
        <p:spPr>
          <a:xfrm>
            <a:off x="7856438" y="2869896"/>
            <a:ext cx="1149836" cy="1090789"/>
          </a:xfrm>
        </p:spPr>
        <p:txBody>
          <a:bodyPr/>
          <a:lstStyle/>
          <a:p>
            <a:fld id="{DB362AEC-C173-43C1-948C-1BD7AF4A13C1}" type="slidenum">
              <a:rPr lang="en-US" smtClean="0"/>
              <a:t>‹#›</a:t>
            </a:fld>
            <a:endParaRPr lang="en-US"/>
          </a:p>
        </p:txBody>
      </p:sp>
    </p:spTree>
    <p:extLst>
      <p:ext uri="{BB962C8B-B14F-4D97-AF65-F5344CB8AC3E}">
        <p14:creationId xmlns:p14="http://schemas.microsoft.com/office/powerpoint/2010/main" val="730672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564059-D2E1-4B57-91E8-077FA14622FA}"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62AEC-C173-43C1-948C-1BD7AF4A13C1}" type="slidenum">
              <a:rPr lang="en-US" smtClean="0"/>
              <a:t>‹#›</a:t>
            </a:fld>
            <a:endParaRPr lang="en-US"/>
          </a:p>
        </p:txBody>
      </p:sp>
    </p:spTree>
    <p:extLst>
      <p:ext uri="{BB962C8B-B14F-4D97-AF65-F5344CB8AC3E}">
        <p14:creationId xmlns:p14="http://schemas.microsoft.com/office/powerpoint/2010/main" val="3235226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564059-D2E1-4B57-91E8-077FA14622FA}" type="datetimeFigureOut">
              <a:rPr lang="en-US" smtClean="0"/>
              <a:t>10/27/2020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362AEC-C173-43C1-948C-1BD7AF4A13C1}" type="slidenum">
              <a:rPr lang="en-US" smtClean="0"/>
              <a:t>‹#›</a:t>
            </a:fld>
            <a:endParaRPr lang="en-US"/>
          </a:p>
        </p:txBody>
      </p:sp>
    </p:spTree>
    <p:extLst>
      <p:ext uri="{BB962C8B-B14F-4D97-AF65-F5344CB8AC3E}">
        <p14:creationId xmlns:p14="http://schemas.microsoft.com/office/powerpoint/2010/main" val="4057766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564059-D2E1-4B57-91E8-077FA14622FA}" type="datetimeFigureOut">
              <a:rPr lang="en-US" smtClean="0"/>
              <a:t>10/27/2020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362AEC-C173-43C1-948C-1BD7AF4A13C1}" type="slidenum">
              <a:rPr lang="en-US" smtClean="0"/>
              <a:t>‹#›</a:t>
            </a:fld>
            <a:endParaRPr lang="en-US"/>
          </a:p>
        </p:txBody>
      </p:sp>
    </p:spTree>
    <p:extLst>
      <p:ext uri="{BB962C8B-B14F-4D97-AF65-F5344CB8AC3E}">
        <p14:creationId xmlns:p14="http://schemas.microsoft.com/office/powerpoint/2010/main" val="3572405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A564059-D2E1-4B57-91E8-077FA14622FA}" type="datetimeFigureOut">
              <a:rPr lang="en-US" smtClean="0"/>
              <a:t>10/27/2020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362AEC-C173-43C1-948C-1BD7AF4A13C1}" type="slidenum">
              <a:rPr lang="en-US" smtClean="0"/>
              <a:t>‹#›</a:t>
            </a:fld>
            <a:endParaRPr lang="en-US"/>
          </a:p>
        </p:txBody>
      </p:sp>
    </p:spTree>
    <p:extLst>
      <p:ext uri="{BB962C8B-B14F-4D97-AF65-F5344CB8AC3E}">
        <p14:creationId xmlns:p14="http://schemas.microsoft.com/office/powerpoint/2010/main" val="2355708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564059-D2E1-4B57-91E8-077FA14622FA}"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62AEC-C173-43C1-948C-1BD7AF4A13C1}" type="slidenum">
              <a:rPr lang="en-US" smtClean="0"/>
              <a:t>‹#›</a:t>
            </a:fld>
            <a:endParaRPr lang="en-US"/>
          </a:p>
        </p:txBody>
      </p:sp>
    </p:spTree>
    <p:extLst>
      <p:ext uri="{BB962C8B-B14F-4D97-AF65-F5344CB8AC3E}">
        <p14:creationId xmlns:p14="http://schemas.microsoft.com/office/powerpoint/2010/main" val="2578109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564059-D2E1-4B57-91E8-077FA14622FA}"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62AEC-C173-43C1-948C-1BD7AF4A13C1}" type="slidenum">
              <a:rPr lang="en-US" smtClean="0"/>
              <a:t>‹#›</a:t>
            </a:fld>
            <a:endParaRPr lang="en-US"/>
          </a:p>
        </p:txBody>
      </p:sp>
    </p:spTree>
    <p:extLst>
      <p:ext uri="{BB962C8B-B14F-4D97-AF65-F5344CB8AC3E}">
        <p14:creationId xmlns:p14="http://schemas.microsoft.com/office/powerpoint/2010/main" val="2367511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A564059-D2E1-4B57-91E8-077FA14622FA}" type="datetimeFigureOut">
              <a:rPr lang="en-US" smtClean="0"/>
              <a:t>10/27/2020</a:t>
            </a:fld>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B362AEC-C173-43C1-948C-1BD7AF4A13C1}" type="slidenum">
              <a:rPr lang="en-US" smtClean="0"/>
              <a:t>‹#›</a:t>
            </a:fld>
            <a:endParaRPr lang="en-US"/>
          </a:p>
        </p:txBody>
      </p:sp>
    </p:spTree>
    <p:extLst>
      <p:ext uri="{BB962C8B-B14F-4D97-AF65-F5344CB8AC3E}">
        <p14:creationId xmlns:p14="http://schemas.microsoft.com/office/powerpoint/2010/main" val="3342134757"/>
      </p:ext>
    </p:extLst>
  </p:cSld>
  <p:clrMap bg1="dk1" tx1="lt1" bg2="dk2" tx2="lt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 id="2147484317" r:id="rId12"/>
    <p:sldLayoutId id="2147484318" r:id="rId13"/>
    <p:sldLayoutId id="2147484319" r:id="rId14"/>
    <p:sldLayoutId id="2147484320" r:id="rId15"/>
    <p:sldLayoutId id="2147484321" r:id="rId16"/>
    <p:sldLayoutId id="2147484322"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mhec.maryland.gov/preparing/Pages/FinancialAid/ProgramDescriptions/prog_MDCommunityCollegePromiseScholarship.aspx" TargetMode="External"/><Relationship Id="rId3" Type="http://schemas.openxmlformats.org/officeDocument/2006/relationships/hyperlink" Target="https://mhec.maryland.gov/preparing/Pages/FinancialAid/ProgramDescriptions/prog_ea.aspx" TargetMode="External"/><Relationship Id="rId7" Type="http://schemas.openxmlformats.org/officeDocument/2006/relationships/hyperlink" Target="https://mhec.maryland.gov/preparing/Pages/FinancialAid/ProgramDescriptions/prog_gradprof.aspx" TargetMode="External"/><Relationship Id="rId2" Type="http://schemas.openxmlformats.org/officeDocument/2006/relationships/hyperlink" Target="https://mhec.maryland.gov/preparing/Pages/FinancialAid/ProgramDescriptions/prog_gagrant.aspx" TargetMode="External"/><Relationship Id="rId1" Type="http://schemas.openxmlformats.org/officeDocument/2006/relationships/slideLayout" Target="../slideLayouts/slideLayout2.xml"/><Relationship Id="rId6" Type="http://schemas.openxmlformats.org/officeDocument/2006/relationships/hyperlink" Target="https://mhec.maryland.gov/preparing/Pages/FinancialAid/ProgramDescriptions/prog_ptgrant.aspx" TargetMode="External"/><Relationship Id="rId11" Type="http://schemas.openxmlformats.org/officeDocument/2006/relationships/hyperlink" Target="https://mhec.maryland.gov/preparing/Pages/FinancialAid/ProgramDescriptions/prog_disabilities.aspx" TargetMode="External"/><Relationship Id="rId5" Type="http://schemas.openxmlformats.org/officeDocument/2006/relationships/hyperlink" Target="https://mhec.maryland.gov/preparing/Pages/FinancialAid/ProgramDescriptions/prog_2_plus_2.aspx" TargetMode="External"/><Relationship Id="rId10" Type="http://schemas.openxmlformats.org/officeDocument/2006/relationships/hyperlink" Target="https://mhec.maryland.gov/preparing/Pages/FinancialAid/ProgramDescriptions/prog_senatorial.aspx" TargetMode="External"/><Relationship Id="rId4" Type="http://schemas.openxmlformats.org/officeDocument/2006/relationships/hyperlink" Target="https://mhec.maryland.gov/preparing/Pages/FinancialAid/ProgramDescriptions/prog_cbeag.aspx" TargetMode="External"/><Relationship Id="rId9" Type="http://schemas.openxmlformats.org/officeDocument/2006/relationships/hyperlink" Target="https://mhec.maryland.gov/preparing/Pages/FinancialAid/ProgramDescriptions/prog_delegate.aspx"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benefits.va.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vets.gov/"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mailto:Finaid@hood.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hood.edu/finaidpresentatio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fsaid.ed.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09601"/>
            <a:ext cx="6705601" cy="3124200"/>
          </a:xfrm>
        </p:spPr>
        <p:txBody>
          <a:bodyPr>
            <a:noAutofit/>
          </a:bodyPr>
          <a:lstStyle/>
          <a:p>
            <a:r>
              <a:rPr lang="en-US" sz="8000" dirty="0" smtClean="0"/>
              <a:t>How to pay</a:t>
            </a:r>
            <a:br>
              <a:rPr lang="en-US" sz="8000" dirty="0" smtClean="0"/>
            </a:br>
            <a:r>
              <a:rPr lang="en-US" sz="8000" dirty="0" smtClean="0"/>
              <a:t> for college</a:t>
            </a:r>
            <a:endParaRPr lang="en-US" sz="8000" dirty="0"/>
          </a:p>
        </p:txBody>
      </p:sp>
      <p:sp>
        <p:nvSpPr>
          <p:cNvPr id="3" name="Subtitle 2"/>
          <p:cNvSpPr>
            <a:spLocks noGrp="1"/>
          </p:cNvSpPr>
          <p:nvPr>
            <p:ph type="subTitle" idx="1"/>
          </p:nvPr>
        </p:nvSpPr>
        <p:spPr>
          <a:xfrm>
            <a:off x="1543050" y="4648200"/>
            <a:ext cx="5891022" cy="1600200"/>
          </a:xfrm>
        </p:spPr>
        <p:txBody>
          <a:bodyPr>
            <a:normAutofit fontScale="92500" lnSpcReduction="20000"/>
          </a:bodyPr>
          <a:lstStyle/>
          <a:p>
            <a:r>
              <a:rPr lang="en-US" sz="3600" dirty="0" smtClean="0">
                <a:solidFill>
                  <a:schemeClr val="bg1"/>
                </a:solidFill>
              </a:rPr>
              <a:t>Financing </a:t>
            </a:r>
            <a:r>
              <a:rPr lang="en-US" sz="3600" dirty="0" smtClean="0"/>
              <a:t>Education</a:t>
            </a:r>
          </a:p>
          <a:p>
            <a:r>
              <a:rPr lang="en-US" sz="3600" dirty="0" smtClean="0"/>
              <a:t>Loans and scholarships</a:t>
            </a:r>
          </a:p>
          <a:p>
            <a:endParaRPr lang="en-US" dirty="0" smtClean="0"/>
          </a:p>
          <a:p>
            <a:r>
              <a:rPr lang="en-US" sz="1800" dirty="0" smtClean="0"/>
              <a:t>Presented by Hood College Office of Financial Aid</a:t>
            </a:r>
            <a:endParaRPr lang="en-US" sz="1800" dirty="0"/>
          </a:p>
        </p:txBody>
      </p:sp>
      <p:pic>
        <p:nvPicPr>
          <p:cNvPr id="1026" name="Picture 2" descr="Hood College Shiel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819400"/>
            <a:ext cx="1124534" cy="1268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7189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Satisfactory Academic Progress</a:t>
            </a:r>
          </a:p>
        </p:txBody>
      </p:sp>
      <p:sp>
        <p:nvSpPr>
          <p:cNvPr id="3" name="Content Placeholder 2"/>
          <p:cNvSpPr>
            <a:spLocks noGrp="1"/>
          </p:cNvSpPr>
          <p:nvPr>
            <p:ph idx="1"/>
          </p:nvPr>
        </p:nvSpPr>
        <p:spPr/>
        <p:txBody>
          <a:bodyPr>
            <a:normAutofit lnSpcReduction="10000"/>
          </a:bodyPr>
          <a:lstStyle/>
          <a:p>
            <a:r>
              <a:rPr lang="en-US" dirty="0"/>
              <a:t>Satisfactory Academic Progress (SAP) is required by all institutions.  Students must maintain a certain GPA in order to keep their financial aid and they must have a cumulative 67% passing rate. </a:t>
            </a:r>
          </a:p>
          <a:p>
            <a:endParaRPr lang="en-US" dirty="0"/>
          </a:p>
          <a:p>
            <a:r>
              <a:rPr lang="en-US" dirty="0"/>
              <a:t>The GPA for institutional aid (merit awards) may be different from the federal requirements.  Please check with the school you will be attending.</a:t>
            </a:r>
          </a:p>
          <a:p>
            <a:endParaRPr lang="en-US" dirty="0"/>
          </a:p>
        </p:txBody>
      </p:sp>
    </p:spTree>
    <p:extLst>
      <p:ext uri="{BB962C8B-B14F-4D97-AF65-F5344CB8AC3E}">
        <p14:creationId xmlns:p14="http://schemas.microsoft.com/office/powerpoint/2010/main" val="571233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709770" cy="1080938"/>
          </a:xfrm>
        </p:spPr>
        <p:txBody>
          <a:bodyPr/>
          <a:lstStyle/>
          <a:p>
            <a:r>
              <a:rPr lang="en-US" dirty="0" smtClean="0">
                <a:solidFill>
                  <a:srgbClr val="FF0000"/>
                </a:solidFill>
              </a:rPr>
              <a:t>What </a:t>
            </a:r>
            <a:r>
              <a:rPr lang="en-US" dirty="0">
                <a:solidFill>
                  <a:srgbClr val="FF0000"/>
                </a:solidFill>
              </a:rPr>
              <a:t>is Cost of Attendance (COA</a:t>
            </a:r>
            <a:r>
              <a:rPr lang="en-US" dirty="0" smtClean="0">
                <a:solidFill>
                  <a:srgbClr val="FF0000"/>
                </a:solidFill>
              </a:rPr>
              <a:t>)?     </a:t>
            </a:r>
            <a:br>
              <a:rPr lang="en-US" dirty="0" smtClean="0">
                <a:solidFill>
                  <a:srgbClr val="FF0000"/>
                </a:solidFill>
              </a:rPr>
            </a:br>
            <a:r>
              <a:rPr lang="en-US" dirty="0" smtClean="0">
                <a:solidFill>
                  <a:srgbClr val="FF0000"/>
                </a:solidFill>
              </a:rPr>
              <a:t>             </a:t>
            </a:r>
            <a:r>
              <a:rPr lang="en-US" sz="2000" dirty="0" smtClean="0">
                <a:solidFill>
                  <a:srgbClr val="FF0000"/>
                </a:solidFill>
              </a:rPr>
              <a:t>(often referred to as a budget)</a:t>
            </a:r>
            <a:endParaRPr lang="en-US" sz="2000" dirty="0">
              <a:solidFill>
                <a:srgbClr val="FF0000"/>
              </a:solidFill>
            </a:endParaRPr>
          </a:p>
        </p:txBody>
      </p:sp>
      <p:sp>
        <p:nvSpPr>
          <p:cNvPr id="3" name="Content Placeholder 2"/>
          <p:cNvSpPr>
            <a:spLocks noGrp="1"/>
          </p:cNvSpPr>
          <p:nvPr>
            <p:ph idx="1"/>
          </p:nvPr>
        </p:nvSpPr>
        <p:spPr>
          <a:xfrm>
            <a:off x="0" y="2057400"/>
            <a:ext cx="8915400" cy="4572000"/>
          </a:xfrm>
        </p:spPr>
        <p:txBody>
          <a:bodyPr>
            <a:normAutofit/>
          </a:bodyPr>
          <a:lstStyle/>
          <a:p>
            <a:r>
              <a:rPr lang="en-US" dirty="0"/>
              <a:t>T</a:t>
            </a:r>
            <a:r>
              <a:rPr lang="en-US" dirty="0" smtClean="0"/>
              <a:t>here are 5 categories</a:t>
            </a:r>
          </a:p>
          <a:p>
            <a:pPr marL="0" indent="0">
              <a:buNone/>
            </a:pPr>
            <a:endParaRPr lang="en-US" sz="800" dirty="0" smtClean="0"/>
          </a:p>
          <a:p>
            <a:pPr lvl="1"/>
            <a:r>
              <a:rPr lang="en-US" sz="3200" b="1" dirty="0" smtClean="0"/>
              <a:t>Tuition and Fees				</a:t>
            </a:r>
          </a:p>
          <a:p>
            <a:pPr lvl="1"/>
            <a:r>
              <a:rPr lang="en-US" sz="3200" b="1" dirty="0" smtClean="0"/>
              <a:t>Room and meal plan*</a:t>
            </a:r>
          </a:p>
          <a:p>
            <a:pPr lvl="1"/>
            <a:r>
              <a:rPr lang="en-US" dirty="0" smtClean="0"/>
              <a:t>Books and Supplies </a:t>
            </a:r>
          </a:p>
          <a:p>
            <a:pPr lvl="1"/>
            <a:r>
              <a:rPr lang="en-US" dirty="0" smtClean="0"/>
              <a:t>Transportation</a:t>
            </a:r>
          </a:p>
          <a:p>
            <a:pPr lvl="1"/>
            <a:r>
              <a:rPr lang="en-US" dirty="0" smtClean="0"/>
              <a:t>Personal (miscellaneous) Expenses </a:t>
            </a:r>
          </a:p>
          <a:p>
            <a:pPr lvl="1"/>
            <a:endParaRPr lang="en-US" dirty="0" smtClean="0"/>
          </a:p>
          <a:p>
            <a:pPr marL="393192" lvl="1" indent="0" algn="ctr">
              <a:buNone/>
            </a:pPr>
            <a:r>
              <a:rPr lang="en-US" sz="2400" dirty="0" smtClean="0"/>
              <a:t>The total of these categories equals the COA.</a:t>
            </a:r>
          </a:p>
          <a:p>
            <a:pPr marL="393192" lvl="1" indent="0">
              <a:buNone/>
            </a:pPr>
            <a:endParaRPr lang="en-US" dirty="0"/>
          </a:p>
          <a:p>
            <a:pPr marL="393192" lvl="1" indent="0">
              <a:buNone/>
            </a:pPr>
            <a:r>
              <a:rPr lang="en-US" sz="1800" dirty="0" smtClean="0"/>
              <a:t>*Room and meal plan are only direct costs if student lives on-campus</a:t>
            </a:r>
          </a:p>
          <a:p>
            <a:pPr marL="393192" lvl="1" indent="0" algn="ctr">
              <a:buNone/>
            </a:pPr>
            <a:endParaRPr lang="en-US" dirty="0"/>
          </a:p>
        </p:txBody>
      </p:sp>
      <p:sp>
        <p:nvSpPr>
          <p:cNvPr id="5" name="Right Brace 4"/>
          <p:cNvSpPr/>
          <p:nvPr/>
        </p:nvSpPr>
        <p:spPr>
          <a:xfrm>
            <a:off x="4572000" y="2838181"/>
            <a:ext cx="1997902" cy="625302"/>
          </a:xfrm>
          <a:prstGeom prst="rightBrace">
            <a:avLst>
              <a:gd name="adj1" fmla="val 8333"/>
              <a:gd name="adj2" fmla="val 4410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p:cNvSpPr/>
          <p:nvPr/>
        </p:nvSpPr>
        <p:spPr>
          <a:xfrm>
            <a:off x="3003115" y="3711244"/>
            <a:ext cx="3137770" cy="7578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6564682" y="2898901"/>
            <a:ext cx="2279737"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Direct costs</a:t>
            </a:r>
            <a:endParaRPr lang="en-US" sz="2400" dirty="0"/>
          </a:p>
        </p:txBody>
      </p:sp>
      <p:sp>
        <p:nvSpPr>
          <p:cNvPr id="8" name="TextBox 7"/>
          <p:cNvSpPr txBox="1"/>
          <p:nvPr/>
        </p:nvSpPr>
        <p:spPr>
          <a:xfrm>
            <a:off x="6320425" y="3859323"/>
            <a:ext cx="2594975"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Indirect costs</a:t>
            </a:r>
            <a:endParaRPr lang="en-US" sz="2400" dirty="0"/>
          </a:p>
        </p:txBody>
      </p:sp>
    </p:spTree>
    <p:extLst>
      <p:ext uri="{BB962C8B-B14F-4D97-AF65-F5344CB8AC3E}">
        <p14:creationId xmlns:p14="http://schemas.microsoft.com/office/powerpoint/2010/main" val="394459355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Why does the COA matter?</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pPr marL="393192" lvl="1" indent="0">
              <a:buNone/>
            </a:pPr>
            <a:r>
              <a:rPr lang="en-US" dirty="0" smtClean="0">
                <a:solidFill>
                  <a:schemeClr val="bg1"/>
                </a:solidFill>
              </a:rPr>
              <a:t>The COA impacts the amount and type of financial assistance awarded by a school</a:t>
            </a:r>
          </a:p>
          <a:p>
            <a:pPr marL="393192" lvl="1" indent="0">
              <a:buNone/>
            </a:pPr>
            <a:r>
              <a:rPr lang="en-US" dirty="0">
                <a:solidFill>
                  <a:schemeClr val="bg1"/>
                </a:solidFill>
              </a:rPr>
              <a:t> </a:t>
            </a:r>
            <a:r>
              <a:rPr lang="en-US" dirty="0" smtClean="0">
                <a:solidFill>
                  <a:schemeClr val="bg1"/>
                </a:solidFill>
              </a:rPr>
              <a:t>- The COA is the maximum amount of aid a student may receive in a given year (from all sources)</a:t>
            </a:r>
          </a:p>
          <a:p>
            <a:pPr marL="393192" lvl="1" indent="0">
              <a:buNone/>
            </a:pPr>
            <a:r>
              <a:rPr lang="en-US" dirty="0" smtClean="0">
                <a:solidFill>
                  <a:schemeClr val="bg1"/>
                </a:solidFill>
              </a:rPr>
              <a:t>- The COA in combination with the EFC determine financial need</a:t>
            </a:r>
            <a:endParaRPr lang="en-US" dirty="0">
              <a:solidFill>
                <a:schemeClr val="bg1"/>
              </a:solidFill>
            </a:endParaRPr>
          </a:p>
          <a:p>
            <a:pPr marL="393192" lvl="1" indent="0" algn="ctr">
              <a:buNone/>
            </a:pPr>
            <a:r>
              <a:rPr lang="en-US" dirty="0" smtClean="0">
                <a:solidFill>
                  <a:schemeClr val="bg1"/>
                </a:solidFill>
              </a:rPr>
              <a:t> </a:t>
            </a:r>
            <a:r>
              <a:rPr lang="en-US" dirty="0">
                <a:solidFill>
                  <a:schemeClr val="bg1"/>
                </a:solidFill>
              </a:rPr>
              <a:t>COA</a:t>
            </a:r>
          </a:p>
          <a:p>
            <a:pPr marL="393192" lvl="1" indent="0" algn="ctr">
              <a:buNone/>
            </a:pPr>
            <a:r>
              <a:rPr lang="en-US" u="sng" dirty="0">
                <a:solidFill>
                  <a:schemeClr val="bg1"/>
                </a:solidFill>
              </a:rPr>
              <a:t>-EFC</a:t>
            </a:r>
          </a:p>
          <a:p>
            <a:pPr marL="393192" lvl="1" indent="0" algn="ctr">
              <a:buNone/>
            </a:pPr>
            <a:r>
              <a:rPr lang="en-US" dirty="0">
                <a:solidFill>
                  <a:schemeClr val="bg1"/>
                </a:solidFill>
              </a:rPr>
              <a:t>=Need</a:t>
            </a:r>
          </a:p>
          <a:p>
            <a:pPr marL="393192" lvl="1" indent="0" algn="ctr">
              <a:buNone/>
            </a:pPr>
            <a:r>
              <a:rPr lang="en-US" dirty="0"/>
              <a:t>Need is </a:t>
            </a:r>
            <a:r>
              <a:rPr lang="en-US" dirty="0" smtClean="0"/>
              <a:t>determining factor in the types of financial assistance offered</a:t>
            </a:r>
            <a:endParaRPr lang="en-US" dirty="0"/>
          </a:p>
          <a:p>
            <a:pPr marL="393192" lvl="1" indent="0" algn="ctr">
              <a:buNone/>
            </a:pPr>
            <a:r>
              <a:rPr lang="en-US" dirty="0"/>
              <a:t>and will vary from college to college.</a:t>
            </a:r>
            <a:endParaRPr lang="en-US" dirty="0">
              <a:cs typeface="Arial" panose="020B0604020202020204" pitchFamily="34" charset="0"/>
            </a:endParaRPr>
          </a:p>
          <a:p>
            <a:endParaRPr lang="en-US" dirty="0"/>
          </a:p>
        </p:txBody>
      </p:sp>
    </p:spTree>
    <p:extLst>
      <p:ext uri="{BB962C8B-B14F-4D97-AF65-F5344CB8AC3E}">
        <p14:creationId xmlns:p14="http://schemas.microsoft.com/office/powerpoint/2010/main" val="1111850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Financial Need</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Determines how much and what type of need-based aid</a:t>
            </a:r>
          </a:p>
          <a:p>
            <a:r>
              <a:rPr lang="en-US" dirty="0" smtClean="0"/>
              <a:t>Examples of need-based aid</a:t>
            </a:r>
          </a:p>
          <a:p>
            <a:pPr lvl="1"/>
            <a:r>
              <a:rPr lang="en-US" dirty="0" smtClean="0"/>
              <a:t>Federal Pell Grant</a:t>
            </a:r>
          </a:p>
          <a:p>
            <a:pPr lvl="1"/>
            <a:r>
              <a:rPr lang="en-US" dirty="0" smtClean="0"/>
              <a:t>Federal work-study</a:t>
            </a:r>
          </a:p>
          <a:p>
            <a:pPr lvl="1"/>
            <a:r>
              <a:rPr lang="en-US" dirty="0" smtClean="0"/>
              <a:t>Subsidized loans</a:t>
            </a:r>
          </a:p>
          <a:p>
            <a:pPr lvl="1"/>
            <a:r>
              <a:rPr lang="en-US" dirty="0" smtClean="0"/>
              <a:t>Institutional grants</a:t>
            </a:r>
          </a:p>
          <a:p>
            <a:pPr lvl="1"/>
            <a:r>
              <a:rPr lang="en-US" dirty="0" smtClean="0"/>
              <a:t>State aid</a:t>
            </a:r>
          </a:p>
          <a:p>
            <a:pPr lvl="1"/>
            <a:endParaRPr lang="en-US" dirty="0"/>
          </a:p>
        </p:txBody>
      </p:sp>
    </p:spTree>
    <p:extLst>
      <p:ext uri="{BB962C8B-B14F-4D97-AF65-F5344CB8AC3E}">
        <p14:creationId xmlns:p14="http://schemas.microsoft.com/office/powerpoint/2010/main" val="810565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00"/>
            <a:ext cx="7620000" cy="1371600"/>
          </a:xfrm>
        </p:spPr>
        <p:txBody>
          <a:bodyPr>
            <a:noAutofit/>
          </a:bodyPr>
          <a:lstStyle/>
          <a:p>
            <a:r>
              <a:rPr lang="en-US" sz="4800" dirty="0" smtClean="0"/>
              <a:t>Scholarships</a:t>
            </a:r>
            <a:endParaRPr lang="en-US" sz="4800" dirty="0"/>
          </a:p>
        </p:txBody>
      </p:sp>
      <p:sp>
        <p:nvSpPr>
          <p:cNvPr id="3" name="Text Placeholder 2"/>
          <p:cNvSpPr>
            <a:spLocks noGrp="1"/>
          </p:cNvSpPr>
          <p:nvPr>
            <p:ph type="body" idx="1"/>
          </p:nvPr>
        </p:nvSpPr>
        <p:spPr>
          <a:xfrm>
            <a:off x="1952452" y="4184072"/>
            <a:ext cx="5257800" cy="2521527"/>
          </a:xfrm>
        </p:spPr>
        <p:txBody>
          <a:bodyPr>
            <a:normAutofit/>
          </a:bodyPr>
          <a:lstStyle/>
          <a:p>
            <a:r>
              <a:rPr lang="en-US" sz="2800" dirty="0" smtClean="0">
                <a:solidFill>
                  <a:schemeClr val="tx1"/>
                </a:solidFill>
              </a:rPr>
              <a:t>Institutional Scholarships</a:t>
            </a:r>
          </a:p>
          <a:p>
            <a:r>
              <a:rPr lang="en-US" sz="2800" dirty="0" smtClean="0">
                <a:solidFill>
                  <a:schemeClr val="tx1"/>
                </a:solidFill>
              </a:rPr>
              <a:t>Outside Scholarships</a:t>
            </a:r>
          </a:p>
        </p:txBody>
      </p:sp>
    </p:spTree>
    <p:extLst>
      <p:ext uri="{BB962C8B-B14F-4D97-AF65-F5344CB8AC3E}">
        <p14:creationId xmlns:p14="http://schemas.microsoft.com/office/powerpoint/2010/main" val="3072169743"/>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Institutional Scholarships</a:t>
            </a:r>
            <a:endParaRPr lang="en-US" dirty="0">
              <a:solidFill>
                <a:srgbClr val="FF0000"/>
              </a:solidFill>
            </a:endParaRPr>
          </a:p>
        </p:txBody>
      </p:sp>
      <p:sp>
        <p:nvSpPr>
          <p:cNvPr id="3" name="Content Placeholder 2"/>
          <p:cNvSpPr>
            <a:spLocks noGrp="1"/>
          </p:cNvSpPr>
          <p:nvPr>
            <p:ph idx="1"/>
          </p:nvPr>
        </p:nvSpPr>
        <p:spPr>
          <a:xfrm>
            <a:off x="533400" y="2209800"/>
            <a:ext cx="6887389" cy="4191000"/>
          </a:xfrm>
        </p:spPr>
        <p:txBody>
          <a:bodyPr>
            <a:normAutofit/>
          </a:bodyPr>
          <a:lstStyle/>
          <a:p>
            <a:r>
              <a:rPr lang="en-US" dirty="0" smtClean="0"/>
              <a:t>Merit-Based</a:t>
            </a:r>
          </a:p>
          <a:p>
            <a:pPr marL="685800" lvl="2">
              <a:spcBef>
                <a:spcPts val="1000"/>
              </a:spcBef>
            </a:pPr>
            <a:r>
              <a:rPr lang="en-US" sz="2000" dirty="0" smtClean="0"/>
              <a:t>Aid provided because of achievement or talent</a:t>
            </a:r>
          </a:p>
          <a:p>
            <a:pPr marL="1143000" lvl="3">
              <a:spcBef>
                <a:spcPts val="1000"/>
              </a:spcBef>
            </a:pPr>
            <a:r>
              <a:rPr lang="en-US" dirty="0" smtClean="0"/>
              <a:t>Academic Achievement</a:t>
            </a:r>
          </a:p>
          <a:p>
            <a:pPr marL="1143000" lvl="3">
              <a:spcBef>
                <a:spcPts val="1000"/>
              </a:spcBef>
            </a:pPr>
            <a:r>
              <a:rPr lang="en-US" dirty="0" smtClean="0"/>
              <a:t>Talents such as music or art</a:t>
            </a:r>
          </a:p>
          <a:p>
            <a:pPr marL="1143000" lvl="3">
              <a:spcBef>
                <a:spcPts val="1000"/>
              </a:spcBef>
            </a:pPr>
            <a:r>
              <a:rPr lang="en-US" dirty="0" smtClean="0"/>
              <a:t>Athletics</a:t>
            </a:r>
          </a:p>
          <a:p>
            <a:pPr marL="228600" lvl="1">
              <a:spcBef>
                <a:spcPts val="1000"/>
              </a:spcBef>
            </a:pPr>
            <a:r>
              <a:rPr lang="en-US" dirty="0" smtClean="0"/>
              <a:t>Criteria varies by institutional</a:t>
            </a: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336950620"/>
      </p:ext>
    </p:extLst>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MD State Scholarships</a:t>
            </a:r>
            <a:endParaRPr lang="en-US" dirty="0">
              <a:solidFill>
                <a:srgbClr val="FF0000"/>
              </a:solidFill>
            </a:endParaRPr>
          </a:p>
        </p:txBody>
      </p:sp>
      <p:sp>
        <p:nvSpPr>
          <p:cNvPr id="3" name="Content Placeholder 2"/>
          <p:cNvSpPr>
            <a:spLocks noGrp="1"/>
          </p:cNvSpPr>
          <p:nvPr>
            <p:ph idx="1"/>
          </p:nvPr>
        </p:nvSpPr>
        <p:spPr>
          <a:xfrm>
            <a:off x="533400" y="2057400"/>
            <a:ext cx="7467600" cy="4800600"/>
          </a:xfrm>
        </p:spPr>
        <p:txBody>
          <a:bodyPr>
            <a:normAutofit fontScale="62500" lnSpcReduction="20000"/>
          </a:bodyPr>
          <a:lstStyle/>
          <a:p>
            <a:pPr marL="0">
              <a:lnSpc>
                <a:spcPct val="120000"/>
              </a:lnSpc>
              <a:spcBef>
                <a:spcPts val="0"/>
              </a:spcBef>
            </a:pPr>
            <a:r>
              <a:rPr lang="en-US" sz="2900" b="1" u="sng" dirty="0"/>
              <a:t>Need-Based Grants</a:t>
            </a:r>
          </a:p>
          <a:p>
            <a:pPr marL="0">
              <a:lnSpc>
                <a:spcPct val="120000"/>
              </a:lnSpc>
              <a:spcBef>
                <a:spcPts val="0"/>
              </a:spcBef>
            </a:pPr>
            <a:r>
              <a:rPr lang="en-US" sz="2500" dirty="0"/>
              <a:t>Howard P. Rawlings Program of Educational Excellence Awards:</a:t>
            </a:r>
          </a:p>
          <a:p>
            <a:pPr marL="457200" lvl="2">
              <a:lnSpc>
                <a:spcPct val="120000"/>
              </a:lnSpc>
              <a:spcBef>
                <a:spcPts val="0"/>
              </a:spcBef>
            </a:pPr>
            <a:r>
              <a:rPr lang="en-US" sz="2300" dirty="0">
                <a:hlinkClick r:id="rId2"/>
              </a:rPr>
              <a:t>Guaranteed Access Grant​​</a:t>
            </a:r>
            <a:r>
              <a:rPr lang="en-US" sz="2300" dirty="0"/>
              <a:t> </a:t>
            </a:r>
          </a:p>
          <a:p>
            <a:pPr marL="457200" lvl="2">
              <a:lnSpc>
                <a:spcPct val="120000"/>
              </a:lnSpc>
              <a:spcBef>
                <a:spcPts val="0"/>
              </a:spcBef>
            </a:pPr>
            <a:r>
              <a:rPr lang="en-US" sz="2300" dirty="0">
                <a:hlinkClick r:id="rId3"/>
              </a:rPr>
              <a:t>Educational Assistance </a:t>
            </a:r>
            <a:r>
              <a:rPr lang="en-US" sz="2300" dirty="0" smtClean="0">
                <a:hlinkClick r:id="rId3"/>
              </a:rPr>
              <a:t>Grant</a:t>
            </a:r>
            <a:r>
              <a:rPr lang="en-US" sz="2300" dirty="0" smtClean="0"/>
              <a:t> </a:t>
            </a:r>
          </a:p>
          <a:p>
            <a:pPr marL="457200" lvl="2">
              <a:lnSpc>
                <a:spcPct val="120000"/>
              </a:lnSpc>
              <a:spcBef>
                <a:spcPts val="0"/>
              </a:spcBef>
            </a:pPr>
            <a:r>
              <a:rPr lang="en-US" sz="2300" dirty="0" smtClean="0">
                <a:hlinkClick r:id="rId4"/>
              </a:rPr>
              <a:t>Campus-Based </a:t>
            </a:r>
            <a:r>
              <a:rPr lang="en-US" sz="2300" dirty="0">
                <a:hlinkClick r:id="rId4"/>
              </a:rPr>
              <a:t>Educational Assistance Grant​</a:t>
            </a:r>
            <a:endParaRPr lang="en-US" sz="2300" dirty="0"/>
          </a:p>
          <a:p>
            <a:pPr marL="457200" lvl="1">
              <a:lnSpc>
                <a:spcPct val="120000"/>
              </a:lnSpc>
              <a:spcBef>
                <a:spcPts val="0"/>
              </a:spcBef>
            </a:pPr>
            <a:r>
              <a:rPr lang="en-US" sz="2100" dirty="0">
                <a:hlinkClick r:id="rId5"/>
              </a:rPr>
              <a:t>2+2 Transfer Scholarship​</a:t>
            </a:r>
            <a:r>
              <a:rPr lang="en-US" sz="2100" dirty="0"/>
              <a:t> </a:t>
            </a:r>
          </a:p>
          <a:p>
            <a:pPr marL="457200" lvl="1">
              <a:lnSpc>
                <a:spcPct val="120000"/>
              </a:lnSpc>
              <a:spcBef>
                <a:spcPts val="0"/>
              </a:spcBef>
            </a:pPr>
            <a:r>
              <a:rPr lang="en-US" sz="2100" dirty="0">
                <a:hlinkClick r:id="rId6"/>
              </a:rPr>
              <a:t>Part-Time Grant</a:t>
            </a:r>
            <a:endParaRPr lang="en-US" sz="2100" dirty="0"/>
          </a:p>
          <a:p>
            <a:pPr marL="457200" lvl="1">
              <a:lnSpc>
                <a:spcPct val="120000"/>
              </a:lnSpc>
              <a:spcBef>
                <a:spcPts val="0"/>
              </a:spcBef>
            </a:pPr>
            <a:r>
              <a:rPr lang="en-US" sz="2100" dirty="0">
                <a:hlinkClick r:id="rId7"/>
              </a:rPr>
              <a:t>Graduate and Professional Scholarship Program</a:t>
            </a:r>
            <a:endParaRPr lang="en-US" sz="2100" dirty="0"/>
          </a:p>
          <a:p>
            <a:pPr marL="457200" lvl="1">
              <a:lnSpc>
                <a:spcPct val="120000"/>
              </a:lnSpc>
              <a:spcBef>
                <a:spcPts val="0"/>
              </a:spcBef>
            </a:pPr>
            <a:r>
              <a:rPr lang="en-US" sz="2100" dirty="0">
                <a:hlinkClick r:id="rId8"/>
              </a:rPr>
              <a:t>​​Maryland Community College Promise Scholarship​</a:t>
            </a:r>
            <a:endParaRPr lang="en-US" sz="2100" dirty="0"/>
          </a:p>
          <a:p>
            <a:pPr marL="0" indent="0">
              <a:lnSpc>
                <a:spcPct val="120000"/>
              </a:lnSpc>
              <a:spcBef>
                <a:spcPts val="0"/>
              </a:spcBef>
              <a:buNone/>
            </a:pPr>
            <a:r>
              <a:rPr lang="en-US" dirty="0"/>
              <a:t> ​</a:t>
            </a:r>
          </a:p>
          <a:p>
            <a:pPr marL="0">
              <a:lnSpc>
                <a:spcPct val="120000"/>
              </a:lnSpc>
              <a:spcBef>
                <a:spcPts val="0"/>
              </a:spcBef>
            </a:pPr>
            <a:r>
              <a:rPr lang="en-US" sz="2500" b="1" dirty="0"/>
              <a:t>Legislative Scholarships</a:t>
            </a:r>
          </a:p>
          <a:p>
            <a:pPr marL="457200" lvl="1">
              <a:lnSpc>
                <a:spcPct val="120000"/>
              </a:lnSpc>
              <a:spcBef>
                <a:spcPts val="0"/>
              </a:spcBef>
            </a:pPr>
            <a:r>
              <a:rPr lang="en-US" dirty="0">
                <a:hlinkClick r:id="rId9"/>
              </a:rPr>
              <a:t>Delegate Scholarship</a:t>
            </a:r>
            <a:endParaRPr lang="en-US" dirty="0"/>
          </a:p>
          <a:p>
            <a:pPr marL="457200" lvl="1">
              <a:lnSpc>
                <a:spcPct val="120000"/>
              </a:lnSpc>
              <a:spcBef>
                <a:spcPts val="0"/>
              </a:spcBef>
            </a:pPr>
            <a:r>
              <a:rPr lang="en-US" dirty="0">
                <a:hlinkClick r:id="rId10"/>
              </a:rPr>
              <a:t>Senatorial Scholarship​</a:t>
            </a:r>
            <a:endParaRPr lang="en-US" dirty="0"/>
          </a:p>
          <a:p>
            <a:pPr marL="0" indent="0">
              <a:lnSpc>
                <a:spcPct val="120000"/>
              </a:lnSpc>
              <a:spcBef>
                <a:spcPts val="0"/>
              </a:spcBef>
              <a:buNone/>
            </a:pPr>
            <a:r>
              <a:rPr lang="en-US" dirty="0"/>
              <a:t> </a:t>
            </a:r>
          </a:p>
          <a:p>
            <a:pPr marL="0">
              <a:lnSpc>
                <a:spcPct val="120000"/>
              </a:lnSpc>
              <a:spcBef>
                <a:spcPts val="0"/>
              </a:spcBef>
            </a:pPr>
            <a:r>
              <a:rPr lang="en-US" b="1" dirty="0"/>
              <a:t>​</a:t>
            </a:r>
            <a:r>
              <a:rPr lang="en-US" sz="2500" b="1" dirty="0"/>
              <a:t>Career/Occupation-Based Grants &amp; Scholarships</a:t>
            </a:r>
          </a:p>
          <a:p>
            <a:pPr marL="0">
              <a:lnSpc>
                <a:spcPct val="120000"/>
              </a:lnSpc>
              <a:spcBef>
                <a:spcPts val="0"/>
              </a:spcBef>
            </a:pPr>
            <a:r>
              <a:rPr lang="en-US" sz="2500" b="1" dirty="0" smtClean="0"/>
              <a:t>Loan </a:t>
            </a:r>
            <a:r>
              <a:rPr lang="en-US" sz="2500" b="1" dirty="0"/>
              <a:t>Assistance Repayment Programs</a:t>
            </a:r>
          </a:p>
          <a:p>
            <a:pPr marL="0">
              <a:lnSpc>
                <a:spcPct val="120000"/>
              </a:lnSpc>
              <a:spcBef>
                <a:spcPts val="0"/>
              </a:spcBef>
            </a:pPr>
            <a:r>
              <a:rPr lang="en-US" sz="2500" b="1" dirty="0" smtClean="0"/>
              <a:t>Unique Populations</a:t>
            </a:r>
          </a:p>
          <a:p>
            <a:pPr marL="0">
              <a:lnSpc>
                <a:spcPct val="120000"/>
              </a:lnSpc>
              <a:spcBef>
                <a:spcPts val="0"/>
              </a:spcBef>
            </a:pPr>
            <a:endParaRPr lang="en-US" sz="2500" b="1" dirty="0"/>
          </a:p>
          <a:p>
            <a:pPr marL="0" indent="0">
              <a:lnSpc>
                <a:spcPct val="120000"/>
              </a:lnSpc>
              <a:spcBef>
                <a:spcPts val="0"/>
              </a:spcBef>
              <a:buNone/>
            </a:pPr>
            <a:r>
              <a:rPr lang="en-US" dirty="0" smtClean="0">
                <a:hlinkClick r:id="rId11"/>
              </a:rPr>
              <a:t>​</a:t>
            </a:r>
            <a:r>
              <a:rPr lang="en-US" dirty="0"/>
              <a:t>https://mhec.maryland.gov/preparing/Pages/FinancialAid/descriptions.aspx</a:t>
            </a:r>
          </a:p>
        </p:txBody>
      </p:sp>
    </p:spTree>
    <p:extLst>
      <p:ext uri="{BB962C8B-B14F-4D97-AF65-F5344CB8AC3E}">
        <p14:creationId xmlns:p14="http://schemas.microsoft.com/office/powerpoint/2010/main" val="2502995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Outside Scholarships</a:t>
            </a:r>
            <a:endParaRPr lang="en-US" dirty="0">
              <a:solidFill>
                <a:srgbClr val="FF0000"/>
              </a:solidFill>
            </a:endParaRPr>
          </a:p>
        </p:txBody>
      </p:sp>
      <p:sp>
        <p:nvSpPr>
          <p:cNvPr id="3" name="Content Placeholder 2"/>
          <p:cNvSpPr>
            <a:spLocks noGrp="1"/>
          </p:cNvSpPr>
          <p:nvPr>
            <p:ph idx="1"/>
          </p:nvPr>
        </p:nvSpPr>
        <p:spPr>
          <a:xfrm>
            <a:off x="381000" y="2209800"/>
            <a:ext cx="8458200" cy="4191000"/>
          </a:xfrm>
        </p:spPr>
        <p:txBody>
          <a:bodyPr>
            <a:normAutofit/>
          </a:bodyPr>
          <a:lstStyle/>
          <a:p>
            <a:r>
              <a:rPr lang="en-US" dirty="0" smtClean="0"/>
              <a:t>Scholarships provided by a third party (not the institution)</a:t>
            </a:r>
          </a:p>
          <a:p>
            <a:pPr marL="685800" lvl="2">
              <a:spcBef>
                <a:spcPts val="1000"/>
              </a:spcBef>
            </a:pPr>
            <a:r>
              <a:rPr lang="en-US" sz="2000" dirty="0" smtClean="0"/>
              <a:t>Aid provided because of achievement or talent</a:t>
            </a:r>
          </a:p>
          <a:p>
            <a:pPr marL="1143000" lvl="3">
              <a:spcBef>
                <a:spcPts val="1000"/>
              </a:spcBef>
            </a:pPr>
            <a:r>
              <a:rPr lang="en-US" dirty="0" smtClean="0"/>
              <a:t>Academic Achievement</a:t>
            </a:r>
          </a:p>
          <a:p>
            <a:pPr marL="1143000" lvl="3">
              <a:spcBef>
                <a:spcPts val="1000"/>
              </a:spcBef>
            </a:pPr>
            <a:r>
              <a:rPr lang="en-US" dirty="0" smtClean="0"/>
              <a:t>Talents such as music or art</a:t>
            </a:r>
          </a:p>
          <a:p>
            <a:pPr marL="1143000" lvl="3">
              <a:spcBef>
                <a:spcPts val="1000"/>
              </a:spcBef>
            </a:pPr>
            <a:r>
              <a:rPr lang="en-US" dirty="0" smtClean="0"/>
              <a:t>Athletics</a:t>
            </a:r>
          </a:p>
          <a:p>
            <a:pPr marL="1143000" lvl="3">
              <a:spcBef>
                <a:spcPts val="1000"/>
              </a:spcBef>
            </a:pPr>
            <a:endParaRPr lang="en-US" dirty="0" smtClean="0"/>
          </a:p>
          <a:p>
            <a:pPr marL="228600" lvl="1">
              <a:spcBef>
                <a:spcPts val="1000"/>
              </a:spcBef>
            </a:pPr>
            <a:r>
              <a:rPr lang="en-US" dirty="0" smtClean="0"/>
              <a:t>Criteria varies by Organization</a:t>
            </a: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010692090"/>
      </p:ext>
    </p:extLst>
  </p:cSld>
  <p:clrMapOvr>
    <a:masterClrMapping/>
  </p:clrMapOvr>
  <p:transition>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How to find outside scholarships</a:t>
            </a:r>
            <a:endParaRPr lang="en-US" dirty="0">
              <a:solidFill>
                <a:srgbClr val="FF0000"/>
              </a:solidFill>
            </a:endParaRPr>
          </a:p>
        </p:txBody>
      </p:sp>
      <p:sp>
        <p:nvSpPr>
          <p:cNvPr id="3" name="Content Placeholder 2"/>
          <p:cNvSpPr>
            <a:spLocks noGrp="1"/>
          </p:cNvSpPr>
          <p:nvPr>
            <p:ph idx="1"/>
          </p:nvPr>
        </p:nvSpPr>
        <p:spPr>
          <a:xfrm>
            <a:off x="533400" y="2336872"/>
            <a:ext cx="6887389" cy="4063927"/>
          </a:xfrm>
        </p:spPr>
        <p:txBody>
          <a:bodyPr>
            <a:normAutofit/>
          </a:bodyPr>
          <a:lstStyle/>
          <a:p>
            <a:r>
              <a:rPr lang="en-US" sz="2400" dirty="0" smtClean="0"/>
              <a:t>Civic Organizations</a:t>
            </a:r>
          </a:p>
          <a:p>
            <a:r>
              <a:rPr lang="en-US" sz="2400" dirty="0" smtClean="0"/>
              <a:t>Check with your high school counselors</a:t>
            </a:r>
          </a:p>
          <a:p>
            <a:r>
              <a:rPr lang="en-US" sz="2400" dirty="0" smtClean="0"/>
              <a:t>Varying amounts, due dates, criteria</a:t>
            </a:r>
          </a:p>
          <a:p>
            <a:pPr marL="457200" lvl="1" indent="0">
              <a:buNone/>
            </a:pPr>
            <a:r>
              <a:rPr lang="en-US" sz="1800" u="sng" dirty="0">
                <a:solidFill>
                  <a:schemeClr val="bg1"/>
                </a:solidFill>
              </a:rPr>
              <a:t>https://fastweb.com</a:t>
            </a:r>
            <a:endParaRPr lang="en-US" sz="1800" dirty="0">
              <a:solidFill>
                <a:schemeClr val="bg1"/>
              </a:solidFill>
            </a:endParaRPr>
          </a:p>
          <a:p>
            <a:pPr marL="457200" lvl="1" indent="0">
              <a:buNone/>
            </a:pPr>
            <a:r>
              <a:rPr lang="en-US" sz="1800" u="sng" dirty="0">
                <a:solidFill>
                  <a:schemeClr val="bg1"/>
                </a:solidFill>
              </a:rPr>
              <a:t>https://myscholly.com</a:t>
            </a:r>
            <a:endParaRPr lang="en-US" sz="1800" dirty="0">
              <a:solidFill>
                <a:schemeClr val="bg1"/>
              </a:solidFill>
            </a:endParaRPr>
          </a:p>
          <a:p>
            <a:pPr marL="457200" lvl="1" indent="0">
              <a:buNone/>
            </a:pPr>
            <a:r>
              <a:rPr lang="en-US" sz="1800" u="sng" dirty="0">
                <a:solidFill>
                  <a:schemeClr val="bg1"/>
                </a:solidFill>
              </a:rPr>
              <a:t>www.scholarship.com</a:t>
            </a:r>
            <a:endParaRPr lang="en-US" sz="1800" dirty="0">
              <a:solidFill>
                <a:schemeClr val="bg1"/>
              </a:solidFill>
            </a:endParaRPr>
          </a:p>
          <a:p>
            <a:pPr marL="457200" lvl="1" indent="0">
              <a:buNone/>
            </a:pPr>
            <a:r>
              <a:rPr lang="en-US" sz="1800" u="sng" dirty="0">
                <a:solidFill>
                  <a:schemeClr val="bg1"/>
                </a:solidFill>
              </a:rPr>
              <a:t>www.central-scholarship.org</a:t>
            </a:r>
          </a:p>
          <a:p>
            <a:pPr marL="457200" lvl="1" indent="0">
              <a:buNone/>
            </a:pPr>
            <a:r>
              <a:rPr lang="en-US" sz="1800" u="sng" dirty="0">
                <a:solidFill>
                  <a:schemeClr val="bg1"/>
                </a:solidFill>
              </a:rPr>
              <a:t>www.gocollege.com</a:t>
            </a:r>
          </a:p>
          <a:p>
            <a:pPr marL="457200" lvl="1" indent="0">
              <a:buNone/>
            </a:pPr>
            <a:r>
              <a:rPr lang="en-US" sz="1800" u="sng" dirty="0">
                <a:solidFill>
                  <a:schemeClr val="bg1"/>
                </a:solidFill>
              </a:rPr>
              <a:t>www.cffredco.org</a:t>
            </a:r>
          </a:p>
          <a:p>
            <a:pPr marL="457200" lvl="1" indent="0">
              <a:buNone/>
            </a:pPr>
            <a:r>
              <a:rPr lang="en-US" sz="1800" u="sng" dirty="0">
                <a:solidFill>
                  <a:schemeClr val="bg1"/>
                </a:solidFill>
              </a:rPr>
              <a:t>https://collegeboard.org</a:t>
            </a:r>
          </a:p>
          <a:p>
            <a:pPr marL="393192" lvl="1" indent="0">
              <a:buNone/>
            </a:pPr>
            <a:r>
              <a:rPr lang="en-US" sz="1800" dirty="0" smtClean="0">
                <a:solidFill>
                  <a:schemeClr val="bg1"/>
                </a:solidFill>
              </a:rPr>
              <a:t> </a:t>
            </a:r>
            <a:r>
              <a:rPr lang="en-US" sz="1800" u="sng" dirty="0" smtClean="0">
                <a:solidFill>
                  <a:schemeClr val="bg1"/>
                </a:solidFill>
              </a:rPr>
              <a:t>www.cfwcmd.org</a:t>
            </a:r>
          </a:p>
          <a:p>
            <a:pPr lvl="1"/>
            <a:endParaRPr lang="en-US" dirty="0" smtClean="0"/>
          </a:p>
          <a:p>
            <a:pPr lvl="1"/>
            <a:endParaRPr lang="en-US" u="sng" dirty="0"/>
          </a:p>
        </p:txBody>
      </p:sp>
    </p:spTree>
    <p:extLst>
      <p:ext uri="{BB962C8B-B14F-4D97-AF65-F5344CB8AC3E}">
        <p14:creationId xmlns:p14="http://schemas.microsoft.com/office/powerpoint/2010/main" val="4836503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Outside scholarship tips</a:t>
            </a:r>
            <a:endParaRPr lang="en-US" dirty="0">
              <a:solidFill>
                <a:srgbClr val="FF0000"/>
              </a:solidFill>
            </a:endParaRPr>
          </a:p>
        </p:txBody>
      </p:sp>
      <p:sp>
        <p:nvSpPr>
          <p:cNvPr id="3" name="Content Placeholder 2"/>
          <p:cNvSpPr>
            <a:spLocks noGrp="1"/>
          </p:cNvSpPr>
          <p:nvPr>
            <p:ph idx="1"/>
          </p:nvPr>
        </p:nvSpPr>
        <p:spPr>
          <a:xfrm>
            <a:off x="533400" y="2336872"/>
            <a:ext cx="6887389" cy="4292527"/>
          </a:xfrm>
        </p:spPr>
        <p:txBody>
          <a:bodyPr>
            <a:normAutofit fontScale="70000" lnSpcReduction="20000"/>
          </a:bodyPr>
          <a:lstStyle/>
          <a:p>
            <a:r>
              <a:rPr lang="en-US" dirty="0" smtClean="0"/>
              <a:t>Plan ahead</a:t>
            </a:r>
          </a:p>
          <a:p>
            <a:r>
              <a:rPr lang="en-US" dirty="0" smtClean="0"/>
              <a:t>Set up a spread sheet with:</a:t>
            </a:r>
          </a:p>
          <a:p>
            <a:pPr lvl="1"/>
            <a:r>
              <a:rPr lang="en-US" dirty="0" smtClean="0"/>
              <a:t>Due dates</a:t>
            </a:r>
          </a:p>
          <a:p>
            <a:pPr lvl="1"/>
            <a:r>
              <a:rPr lang="en-US" dirty="0" smtClean="0"/>
              <a:t>Document requirements</a:t>
            </a:r>
          </a:p>
          <a:p>
            <a:pPr lvl="1"/>
            <a:r>
              <a:rPr lang="en-US" dirty="0" smtClean="0"/>
              <a:t>Amounts offered</a:t>
            </a:r>
          </a:p>
          <a:p>
            <a:pPr lvl="1"/>
            <a:r>
              <a:rPr lang="en-US" dirty="0" smtClean="0"/>
              <a:t>Lead time </a:t>
            </a:r>
          </a:p>
          <a:p>
            <a:pPr lvl="1"/>
            <a:endParaRPr lang="en-US" dirty="0" smtClean="0"/>
          </a:p>
          <a:p>
            <a:r>
              <a:rPr lang="en-US" dirty="0" smtClean="0"/>
              <a:t>Submit all documents at one time</a:t>
            </a:r>
          </a:p>
          <a:p>
            <a:r>
              <a:rPr lang="en-US" dirty="0" smtClean="0"/>
              <a:t>Prepare several essays</a:t>
            </a:r>
          </a:p>
          <a:p>
            <a:r>
              <a:rPr lang="en-US" dirty="0" smtClean="0"/>
              <a:t>Look at unconventional options</a:t>
            </a:r>
          </a:p>
          <a:p>
            <a:r>
              <a:rPr lang="en-US" dirty="0" smtClean="0"/>
              <a:t>Dedicate time</a:t>
            </a:r>
          </a:p>
          <a:p>
            <a:r>
              <a:rPr lang="en-US" dirty="0" smtClean="0"/>
              <a:t>Think of all your major variations</a:t>
            </a:r>
          </a:p>
          <a:p>
            <a:pPr lvl="1"/>
            <a:r>
              <a:rPr lang="en-US" dirty="0" smtClean="0"/>
              <a:t>i.e. for business you could also look at accounting, finance, marketing.  For IT related you could look at: web design, cybersecurity, networking, software development etc.</a:t>
            </a:r>
          </a:p>
          <a:p>
            <a:r>
              <a:rPr lang="en-US" dirty="0" smtClean="0"/>
              <a:t>You can do the work-no need to pay someone</a:t>
            </a:r>
            <a:endParaRPr lang="en-US" dirty="0"/>
          </a:p>
        </p:txBody>
      </p:sp>
    </p:spTree>
    <p:extLst>
      <p:ext uri="{BB962C8B-B14F-4D97-AF65-F5344CB8AC3E}">
        <p14:creationId xmlns:p14="http://schemas.microsoft.com/office/powerpoint/2010/main" val="910212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6798605" cy="2112264"/>
          </a:xfrm>
        </p:spPr>
        <p:txBody>
          <a:bodyPr>
            <a:normAutofit fontScale="90000"/>
          </a:bodyPr>
          <a:lstStyle/>
          <a:p>
            <a:r>
              <a:rPr lang="en-US" sz="3200" dirty="0" smtClean="0"/>
              <a:t>It’s all about the </a:t>
            </a:r>
            <a:r>
              <a:rPr lang="en-US" sz="15000" dirty="0" smtClean="0"/>
              <a:t>FAFSA</a:t>
            </a:r>
            <a:endParaRPr lang="en-US" sz="15000" dirty="0"/>
          </a:p>
        </p:txBody>
      </p:sp>
      <p:sp>
        <p:nvSpPr>
          <p:cNvPr id="3" name="Text Placeholder 2"/>
          <p:cNvSpPr>
            <a:spLocks noGrp="1"/>
          </p:cNvSpPr>
          <p:nvPr>
            <p:ph type="body" idx="1"/>
          </p:nvPr>
        </p:nvSpPr>
        <p:spPr>
          <a:xfrm>
            <a:off x="1143000" y="3124200"/>
            <a:ext cx="6227064" cy="3592484"/>
          </a:xfrm>
        </p:spPr>
        <p:txBody>
          <a:bodyPr>
            <a:noAutofit/>
          </a:bodyPr>
          <a:lstStyle/>
          <a:p>
            <a:r>
              <a:rPr lang="en-US" sz="2000" b="1" u="sng" dirty="0" smtClean="0"/>
              <a:t>F</a:t>
            </a:r>
            <a:r>
              <a:rPr lang="en-US" sz="2000" dirty="0" smtClean="0"/>
              <a:t>ree </a:t>
            </a:r>
            <a:r>
              <a:rPr lang="en-US" sz="2000" b="1" u="sng" dirty="0" smtClean="0"/>
              <a:t>A</a:t>
            </a:r>
            <a:r>
              <a:rPr lang="en-US" sz="2000" dirty="0" smtClean="0"/>
              <a:t>pplication for </a:t>
            </a:r>
            <a:r>
              <a:rPr lang="en-US" sz="2000" b="1" u="sng" dirty="0" smtClean="0"/>
              <a:t>F</a:t>
            </a:r>
            <a:r>
              <a:rPr lang="en-US" sz="2000" dirty="0" smtClean="0"/>
              <a:t>ederal </a:t>
            </a:r>
            <a:r>
              <a:rPr lang="en-US" sz="2000" b="1" u="sng" dirty="0" smtClean="0"/>
              <a:t>S</a:t>
            </a:r>
            <a:r>
              <a:rPr lang="en-US" sz="2000" dirty="0" smtClean="0"/>
              <a:t>tudent </a:t>
            </a:r>
            <a:r>
              <a:rPr lang="en-US" sz="2000" b="1" u="sng" dirty="0" smtClean="0"/>
              <a:t>A</a:t>
            </a:r>
            <a:r>
              <a:rPr lang="en-US" sz="2000" dirty="0" smtClean="0"/>
              <a:t>id</a:t>
            </a:r>
          </a:p>
          <a:p>
            <a:endParaRPr lang="en-US" sz="2000" dirty="0" smtClean="0">
              <a:solidFill>
                <a:schemeClr val="tx1"/>
              </a:solidFill>
            </a:endParaRPr>
          </a:p>
          <a:p>
            <a:pPr marL="342900" indent="-342900" algn="l">
              <a:buFont typeface="Wingdings" panose="05000000000000000000" pitchFamily="2" charset="2"/>
              <a:buChar char="§"/>
            </a:pPr>
            <a:endParaRPr lang="en-US" sz="2000" dirty="0" smtClean="0">
              <a:solidFill>
                <a:schemeClr val="tx1"/>
              </a:solidFill>
              <a:latin typeface="Arial" panose="020B0604020202020204" pitchFamily="34" charset="0"/>
              <a:cs typeface="Arial" panose="020B0604020202020204" pitchFamily="34" charset="0"/>
            </a:endParaRPr>
          </a:p>
          <a:p>
            <a:pPr marL="257175" indent="-257175" algn="l">
              <a:buFont typeface="Wingdings" panose="05000000000000000000" pitchFamily="2" charset="2"/>
              <a:buChar char="§"/>
            </a:pPr>
            <a:r>
              <a:rPr lang="en-US" u="sng" dirty="0">
                <a:cs typeface="Arial" panose="020B0604020202020204" pitchFamily="34" charset="0"/>
              </a:rPr>
              <a:t>F</a:t>
            </a:r>
            <a:r>
              <a:rPr lang="en-US" dirty="0">
                <a:cs typeface="Arial" panose="020B0604020202020204" pitchFamily="34" charset="0"/>
              </a:rPr>
              <a:t>ree </a:t>
            </a:r>
            <a:r>
              <a:rPr lang="en-US" u="sng" dirty="0">
                <a:cs typeface="Arial" panose="020B0604020202020204" pitchFamily="34" charset="0"/>
              </a:rPr>
              <a:t>A</a:t>
            </a:r>
            <a:r>
              <a:rPr lang="en-US" dirty="0">
                <a:cs typeface="Arial" panose="020B0604020202020204" pitchFamily="34" charset="0"/>
              </a:rPr>
              <a:t>pplication for </a:t>
            </a:r>
            <a:r>
              <a:rPr lang="en-US" u="sng" dirty="0">
                <a:cs typeface="Arial" panose="020B0604020202020204" pitchFamily="34" charset="0"/>
              </a:rPr>
              <a:t>F</a:t>
            </a:r>
            <a:r>
              <a:rPr lang="en-US" dirty="0">
                <a:cs typeface="Arial" panose="020B0604020202020204" pitchFamily="34" charset="0"/>
              </a:rPr>
              <a:t>ederal </a:t>
            </a:r>
            <a:r>
              <a:rPr lang="en-US" u="sng" dirty="0">
                <a:cs typeface="Arial" panose="020B0604020202020204" pitchFamily="34" charset="0"/>
              </a:rPr>
              <a:t>S</a:t>
            </a:r>
            <a:r>
              <a:rPr lang="en-US" dirty="0">
                <a:cs typeface="Arial" panose="020B0604020202020204" pitchFamily="34" charset="0"/>
              </a:rPr>
              <a:t>tudent </a:t>
            </a:r>
            <a:r>
              <a:rPr lang="en-US" u="sng" dirty="0">
                <a:cs typeface="Arial" panose="020B0604020202020204" pitchFamily="34" charset="0"/>
              </a:rPr>
              <a:t>A</a:t>
            </a:r>
            <a:r>
              <a:rPr lang="en-US" dirty="0">
                <a:cs typeface="Arial" panose="020B0604020202020204" pitchFamily="34" charset="0"/>
              </a:rPr>
              <a:t>id</a:t>
            </a:r>
            <a:endParaRPr lang="en-US" dirty="0">
              <a:solidFill>
                <a:schemeClr val="tx1"/>
              </a:solidFill>
              <a:cs typeface="Arial" panose="020B0604020202020204" pitchFamily="34" charset="0"/>
            </a:endParaRPr>
          </a:p>
          <a:p>
            <a:pPr marL="257175" indent="-257175" algn="l">
              <a:buFont typeface="Wingdings" panose="05000000000000000000" pitchFamily="2" charset="2"/>
              <a:buChar char="§"/>
            </a:pPr>
            <a:r>
              <a:rPr lang="en-US" dirty="0">
                <a:solidFill>
                  <a:schemeClr val="tx1"/>
                </a:solidFill>
                <a:cs typeface="Arial" panose="020B0604020202020204" pitchFamily="34" charset="0"/>
              </a:rPr>
              <a:t>A standard form that collects demographic and financial information about the student and family</a:t>
            </a:r>
          </a:p>
          <a:p>
            <a:pPr marL="257175" indent="-257175" algn="l">
              <a:buFont typeface="Wingdings" panose="05000000000000000000" pitchFamily="2" charset="2"/>
              <a:buChar char="§"/>
            </a:pPr>
            <a:r>
              <a:rPr lang="en-US" dirty="0">
                <a:solidFill>
                  <a:schemeClr val="tx1"/>
                </a:solidFill>
                <a:cs typeface="Arial" panose="020B0604020202020204" pitchFamily="34" charset="0"/>
              </a:rPr>
              <a:t>Filed online at </a:t>
            </a:r>
            <a:r>
              <a:rPr lang="en-US" dirty="0" smtClean="0">
                <a:solidFill>
                  <a:schemeClr val="tx1"/>
                </a:solidFill>
                <a:cs typeface="Arial" panose="020B0604020202020204" pitchFamily="34" charset="0"/>
              </a:rPr>
              <a:t>https://studentaid.gov</a:t>
            </a:r>
            <a:endParaRPr lang="en-US" dirty="0" smtClean="0">
              <a:solidFill>
                <a:schemeClr val="tx1"/>
              </a:solidFill>
            </a:endParaRPr>
          </a:p>
          <a:p>
            <a:pPr marL="257175" indent="-257175" algn="l">
              <a:buFont typeface="Wingdings" panose="05000000000000000000" pitchFamily="2" charset="2"/>
              <a:buChar char="§"/>
            </a:pPr>
            <a:r>
              <a:rPr lang="en-US" dirty="0" smtClean="0">
                <a:solidFill>
                  <a:schemeClr val="tx1"/>
                </a:solidFill>
                <a:cs typeface="Arial" panose="020B0604020202020204" pitchFamily="34" charset="0"/>
              </a:rPr>
              <a:t>Required for all Federal Aid and some states aid</a:t>
            </a:r>
          </a:p>
          <a:p>
            <a:pPr marL="257175" indent="-257175" algn="l">
              <a:buFont typeface="Wingdings" panose="05000000000000000000" pitchFamily="2" charset="2"/>
              <a:buChar char="§"/>
            </a:pPr>
            <a:r>
              <a:rPr lang="en-US" dirty="0" smtClean="0">
                <a:solidFill>
                  <a:schemeClr val="tx1"/>
                </a:solidFill>
              </a:rPr>
              <a:t>myStudentAid App</a:t>
            </a:r>
            <a:endParaRPr lang="en-US" sz="2000" dirty="0">
              <a:solidFill>
                <a:schemeClr val="tx1"/>
              </a:solidFill>
            </a:endParaRPr>
          </a:p>
        </p:txBody>
      </p:sp>
    </p:spTree>
    <p:extLst>
      <p:ext uri="{BB962C8B-B14F-4D97-AF65-F5344CB8AC3E}">
        <p14:creationId xmlns:p14="http://schemas.microsoft.com/office/powerpoint/2010/main" val="1470090846"/>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
                                        <p:tgtEl>
                                          <p:spTgt spid="3">
                                            <p:txEl>
                                              <p:pRg st="0" end="0"/>
                                            </p:txEl>
                                          </p:spTgt>
                                        </p:tgtEl>
                                      </p:cBhvr>
                                    </p:animEffect>
                                  </p:childTnLst>
                                </p:cTn>
                              </p:par>
                            </p:childTnLst>
                          </p:cTn>
                        </p:par>
                        <p:par>
                          <p:cTn id="12" fill="hold">
                            <p:stCondLst>
                              <p:cond delay="51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01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1510"/>
                            </p:stCondLst>
                            <p:childTnLst>
                              <p:par>
                                <p:cTn id="21" presetID="10" presetClass="entr" presetSubtype="0"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par>
                          <p:cTn id="24" fill="hold">
                            <p:stCondLst>
                              <p:cond delay="2010"/>
                            </p:stCondLst>
                            <p:childTnLst>
                              <p:par>
                                <p:cTn id="25" presetID="10" presetClass="entr" presetSubtype="0"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par>
                          <p:cTn id="28" fill="hold">
                            <p:stCondLst>
                              <p:cond delay="2510"/>
                            </p:stCondLst>
                            <p:childTnLst>
                              <p:par>
                                <p:cTn id="29" presetID="10" presetClass="entr" presetSubtype="0" fill="hold" grpId="0"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00"/>
            <a:ext cx="7620000" cy="1371600"/>
          </a:xfrm>
        </p:spPr>
        <p:txBody>
          <a:bodyPr>
            <a:noAutofit/>
          </a:bodyPr>
          <a:lstStyle/>
          <a:p>
            <a:r>
              <a:rPr lang="en-US" sz="4800" dirty="0" smtClean="0"/>
              <a:t>Loans of all types</a:t>
            </a:r>
            <a:endParaRPr lang="en-US" sz="4800" dirty="0"/>
          </a:p>
        </p:txBody>
      </p:sp>
      <p:sp>
        <p:nvSpPr>
          <p:cNvPr id="3" name="Text Placeholder 2"/>
          <p:cNvSpPr>
            <a:spLocks noGrp="1"/>
          </p:cNvSpPr>
          <p:nvPr>
            <p:ph type="body" idx="1"/>
          </p:nvPr>
        </p:nvSpPr>
        <p:spPr>
          <a:xfrm>
            <a:off x="1952452" y="4184072"/>
            <a:ext cx="5257800" cy="2521527"/>
          </a:xfrm>
        </p:spPr>
        <p:txBody>
          <a:bodyPr>
            <a:normAutofit/>
          </a:bodyPr>
          <a:lstStyle/>
          <a:p>
            <a:r>
              <a:rPr lang="en-US" sz="2800" dirty="0" smtClean="0">
                <a:solidFill>
                  <a:schemeClr val="tx1"/>
                </a:solidFill>
              </a:rPr>
              <a:t>Loans-Student</a:t>
            </a:r>
          </a:p>
          <a:p>
            <a:r>
              <a:rPr lang="en-US" sz="2800" dirty="0" smtClean="0">
                <a:solidFill>
                  <a:schemeClr val="tx1"/>
                </a:solidFill>
              </a:rPr>
              <a:t>Loans-Parent</a:t>
            </a:r>
          </a:p>
          <a:p>
            <a:r>
              <a:rPr lang="en-US" sz="2800" dirty="0" smtClean="0">
                <a:solidFill>
                  <a:schemeClr val="tx1"/>
                </a:solidFill>
              </a:rPr>
              <a:t>Loans-Alternative</a:t>
            </a:r>
          </a:p>
        </p:txBody>
      </p:sp>
    </p:spTree>
    <p:extLst>
      <p:ext uri="{BB962C8B-B14F-4D97-AF65-F5344CB8AC3E}">
        <p14:creationId xmlns:p14="http://schemas.microsoft.com/office/powerpoint/2010/main" val="1469060281"/>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Federal Loan Documents/Application</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Studentaid.gov</a:t>
            </a:r>
          </a:p>
          <a:p>
            <a:endParaRPr lang="en-US" dirty="0"/>
          </a:p>
        </p:txBody>
      </p:sp>
      <p:pic>
        <p:nvPicPr>
          <p:cNvPr id="4" name="Picture 3"/>
          <p:cNvPicPr/>
          <p:nvPr/>
        </p:nvPicPr>
        <p:blipFill rotWithShape="1">
          <a:blip r:embed="rId2"/>
          <a:srcRect l="1442" t="12533" r="63622" b="11698"/>
          <a:stretch/>
        </p:blipFill>
        <p:spPr bwMode="auto">
          <a:xfrm>
            <a:off x="838200" y="2743200"/>
            <a:ext cx="5486400" cy="4038600"/>
          </a:xfrm>
          <a:prstGeom prst="rect">
            <a:avLst/>
          </a:prstGeom>
          <a:ln>
            <a:noFill/>
          </a:ln>
          <a:extLst>
            <a:ext uri="{53640926-AAD7-44D8-BBD7-CCE9431645EC}">
              <a14:shadowObscured xmlns:a14="http://schemas.microsoft.com/office/drawing/2010/main"/>
            </a:ext>
          </a:extLst>
        </p:spPr>
      </p:pic>
      <p:sp>
        <p:nvSpPr>
          <p:cNvPr id="5" name="Rounded Rectangle 4"/>
          <p:cNvSpPr/>
          <p:nvPr/>
        </p:nvSpPr>
        <p:spPr>
          <a:xfrm>
            <a:off x="3429000" y="3429000"/>
            <a:ext cx="838200" cy="228600"/>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886200" y="3886200"/>
            <a:ext cx="914400" cy="228600"/>
          </a:xfrm>
          <a:prstGeom prst="round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438400" y="4063927"/>
            <a:ext cx="1219200" cy="660473"/>
          </a:xfrm>
          <a:prstGeom prst="round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8006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53228"/>
            <a:ext cx="7123373" cy="1080938"/>
          </a:xfrm>
        </p:spPr>
        <p:txBody>
          <a:bodyPr/>
          <a:lstStyle/>
          <a:p>
            <a:r>
              <a:rPr lang="en-US" dirty="0" smtClean="0">
                <a:solidFill>
                  <a:srgbClr val="FF0000"/>
                </a:solidFill>
              </a:rPr>
              <a:t>Where to find more loan answers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Studentaid.gov</a:t>
            </a:r>
          </a:p>
          <a:p>
            <a:endParaRPr lang="en-US" dirty="0"/>
          </a:p>
        </p:txBody>
      </p:sp>
      <p:pic>
        <p:nvPicPr>
          <p:cNvPr id="6" name="Picture 5"/>
          <p:cNvPicPr/>
          <p:nvPr/>
        </p:nvPicPr>
        <p:blipFill rotWithShape="1">
          <a:blip r:embed="rId2"/>
          <a:srcRect l="962" t="10824" r="63301" b="9988"/>
          <a:stretch/>
        </p:blipFill>
        <p:spPr bwMode="auto">
          <a:xfrm>
            <a:off x="609600" y="2743200"/>
            <a:ext cx="5867400" cy="3962400"/>
          </a:xfrm>
          <a:prstGeom prst="rect">
            <a:avLst/>
          </a:prstGeom>
          <a:ln>
            <a:noFill/>
          </a:ln>
          <a:extLst>
            <a:ext uri="{53640926-AAD7-44D8-BBD7-CCE9431645EC}">
              <a14:shadowObscured xmlns:a14="http://schemas.microsoft.com/office/drawing/2010/main"/>
            </a:ext>
          </a:extLst>
        </p:spPr>
      </p:pic>
      <p:sp>
        <p:nvSpPr>
          <p:cNvPr id="7" name="Rounded Rectangle 6"/>
          <p:cNvSpPr/>
          <p:nvPr/>
        </p:nvSpPr>
        <p:spPr>
          <a:xfrm>
            <a:off x="4267200" y="3505200"/>
            <a:ext cx="609600" cy="228600"/>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9252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Loans</a:t>
            </a:r>
            <a:endParaRPr lang="en-US" dirty="0">
              <a:solidFill>
                <a:srgbClr val="FF0000"/>
              </a:solidFill>
            </a:endParaRPr>
          </a:p>
        </p:txBody>
      </p:sp>
      <p:sp>
        <p:nvSpPr>
          <p:cNvPr id="3" name="Content Placeholder 2"/>
          <p:cNvSpPr>
            <a:spLocks noGrp="1"/>
          </p:cNvSpPr>
          <p:nvPr>
            <p:ph idx="1"/>
          </p:nvPr>
        </p:nvSpPr>
        <p:spPr>
          <a:xfrm>
            <a:off x="533400" y="2057400"/>
            <a:ext cx="7620000" cy="4571999"/>
          </a:xfrm>
        </p:spPr>
        <p:txBody>
          <a:bodyPr>
            <a:normAutofit fontScale="92500" lnSpcReduction="20000"/>
          </a:bodyPr>
          <a:lstStyle/>
          <a:p>
            <a:r>
              <a:rPr lang="en-US" dirty="0" smtClean="0"/>
              <a:t>Subsidized v. unsubsidized</a:t>
            </a:r>
          </a:p>
          <a:p>
            <a:pPr lvl="1"/>
            <a:r>
              <a:rPr lang="en-US" dirty="0" smtClean="0"/>
              <a:t>Subsidized-government pays interest while student is enrolled at least half time</a:t>
            </a:r>
          </a:p>
          <a:p>
            <a:pPr lvl="1"/>
            <a:r>
              <a:rPr lang="en-US" dirty="0" smtClean="0"/>
              <a:t>Unsubsidized-the family/student is responsible for interest while the student is enrolled at least half time</a:t>
            </a:r>
          </a:p>
          <a:p>
            <a:pPr marL="0" lvl="1" indent="228600">
              <a:lnSpc>
                <a:spcPct val="100000"/>
              </a:lnSpc>
              <a:spcBef>
                <a:spcPts val="600"/>
              </a:spcBef>
              <a:spcAft>
                <a:spcPts val="600"/>
              </a:spcAft>
            </a:pPr>
            <a:r>
              <a:rPr lang="en-US" dirty="0" smtClean="0"/>
              <a:t>You will be offered the maximum that you are eligible for at each college</a:t>
            </a:r>
          </a:p>
          <a:p>
            <a:pPr marL="0" lvl="1" indent="228600">
              <a:lnSpc>
                <a:spcPct val="100000"/>
              </a:lnSpc>
              <a:spcBef>
                <a:spcPts val="600"/>
              </a:spcBef>
              <a:spcAft>
                <a:spcPts val="600"/>
              </a:spcAft>
            </a:pPr>
            <a:r>
              <a:rPr lang="en-US" dirty="0" smtClean="0"/>
              <a:t>You to not need to take the full amount of the loan offered, you may reduce the amount offered or decline the loan.</a:t>
            </a:r>
          </a:p>
          <a:p>
            <a:pPr marL="0" lvl="1" indent="228600">
              <a:lnSpc>
                <a:spcPct val="100000"/>
              </a:lnSpc>
              <a:spcBef>
                <a:spcPts val="600"/>
              </a:spcBef>
              <a:spcAft>
                <a:spcPts val="600"/>
              </a:spcAft>
            </a:pPr>
            <a:r>
              <a:rPr lang="en-US" dirty="0"/>
              <a:t>Interest is fixed for each years loan but the interest does change each year for that years loan-the loan you will take out for the academic year of 2021-2022 will have that interest rate until it is paid off.  Your loan for 2022-2023 will have a different interest rate until that loan is paid </a:t>
            </a:r>
            <a:r>
              <a:rPr lang="en-US" dirty="0" smtClean="0"/>
              <a:t>off</a:t>
            </a:r>
          </a:p>
          <a:p>
            <a:pPr marL="0" lvl="1" indent="228600">
              <a:lnSpc>
                <a:spcPct val="100000"/>
              </a:lnSpc>
              <a:spcBef>
                <a:spcPts val="600"/>
              </a:spcBef>
              <a:spcAft>
                <a:spcPts val="600"/>
              </a:spcAft>
            </a:pPr>
            <a:r>
              <a:rPr lang="en-US" dirty="0" smtClean="0"/>
              <a:t>Every Federal Loan has an origination </a:t>
            </a:r>
            <a:r>
              <a:rPr lang="en-US" dirty="0" smtClean="0"/>
              <a:t>fee</a:t>
            </a:r>
          </a:p>
          <a:p>
            <a:pPr marL="0" lvl="1" indent="182880">
              <a:lnSpc>
                <a:spcPct val="110000"/>
              </a:lnSpc>
            </a:pPr>
            <a:endParaRPr lang="en-US" dirty="0" smtClean="0"/>
          </a:p>
          <a:p>
            <a:pPr lvl="1"/>
            <a:endParaRPr lang="en-US" dirty="0"/>
          </a:p>
        </p:txBody>
      </p:sp>
    </p:spTree>
    <p:extLst>
      <p:ext uri="{BB962C8B-B14F-4D97-AF65-F5344CB8AC3E}">
        <p14:creationId xmlns:p14="http://schemas.microsoft.com/office/powerpoint/2010/main" val="3436258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Federal Parent PLUS loans</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marL="0" lvl="1" indent="228600">
              <a:lnSpc>
                <a:spcPct val="100000"/>
              </a:lnSpc>
              <a:spcBef>
                <a:spcPts val="600"/>
              </a:spcBef>
              <a:spcAft>
                <a:spcPts val="600"/>
              </a:spcAft>
            </a:pPr>
            <a:r>
              <a:rPr lang="en-US" dirty="0"/>
              <a:t>You </a:t>
            </a:r>
            <a:r>
              <a:rPr lang="en-US" dirty="0" smtClean="0"/>
              <a:t>may choose the amount to borrow or you may choose to be offered </a:t>
            </a:r>
            <a:r>
              <a:rPr lang="en-US" dirty="0"/>
              <a:t>the maximum that you are eligible for at each college</a:t>
            </a:r>
          </a:p>
          <a:p>
            <a:pPr marL="0" lvl="1" indent="228600">
              <a:lnSpc>
                <a:spcPct val="100000"/>
              </a:lnSpc>
              <a:spcBef>
                <a:spcPts val="600"/>
              </a:spcBef>
              <a:spcAft>
                <a:spcPts val="600"/>
              </a:spcAft>
            </a:pPr>
            <a:r>
              <a:rPr lang="en-US" dirty="0"/>
              <a:t>You to not need to take the </a:t>
            </a:r>
            <a:r>
              <a:rPr lang="en-US" dirty="0" smtClean="0"/>
              <a:t>full amount of the loan</a:t>
            </a:r>
            <a:r>
              <a:rPr lang="en-US" dirty="0"/>
              <a:t>, you may reduce the amount offered or decline the loan.</a:t>
            </a:r>
          </a:p>
          <a:p>
            <a:pPr marL="0" lvl="1" indent="228600">
              <a:lnSpc>
                <a:spcPct val="100000"/>
              </a:lnSpc>
              <a:spcBef>
                <a:spcPts val="600"/>
              </a:spcBef>
              <a:spcAft>
                <a:spcPts val="600"/>
              </a:spcAft>
            </a:pPr>
            <a:r>
              <a:rPr lang="en-US" dirty="0"/>
              <a:t>Interest is fixed for each years loan but the interest does change each year for that years loan-the loan you will take out for the academic year of 2021-2022 will have that interest rate until it is paid off.  Your loan for 2022-2023 will have a different interest rate until that loan is paid off</a:t>
            </a:r>
          </a:p>
          <a:p>
            <a:pPr marL="0" lvl="1" indent="228600">
              <a:lnSpc>
                <a:spcPct val="100000"/>
              </a:lnSpc>
              <a:spcBef>
                <a:spcPts val="600"/>
              </a:spcBef>
              <a:spcAft>
                <a:spcPts val="600"/>
              </a:spcAft>
            </a:pPr>
            <a:r>
              <a:rPr lang="en-US" dirty="0"/>
              <a:t>Every Federal Loan has an origination fee</a:t>
            </a:r>
          </a:p>
          <a:p>
            <a:endParaRPr lang="en-US" dirty="0"/>
          </a:p>
        </p:txBody>
      </p:sp>
    </p:spTree>
    <p:extLst>
      <p:ext uri="{BB962C8B-B14F-4D97-AF65-F5344CB8AC3E}">
        <p14:creationId xmlns:p14="http://schemas.microsoft.com/office/powerpoint/2010/main" val="266551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Annual Student Loan Acknowledgment-new for 21-22</a:t>
            </a:r>
            <a:endParaRPr lang="en-US" dirty="0">
              <a:solidFill>
                <a:srgbClr val="FF0000"/>
              </a:solidFill>
            </a:endParaRPr>
          </a:p>
        </p:txBody>
      </p:sp>
      <p:sp>
        <p:nvSpPr>
          <p:cNvPr id="5" name="Content Placeholder 4"/>
          <p:cNvSpPr>
            <a:spLocks noGrp="1"/>
          </p:cNvSpPr>
          <p:nvPr>
            <p:ph idx="1"/>
          </p:nvPr>
        </p:nvSpPr>
        <p:spPr>
          <a:xfrm>
            <a:off x="457200" y="2057400"/>
            <a:ext cx="3429000" cy="3878789"/>
          </a:xfrm>
        </p:spPr>
        <p:txBody>
          <a:bodyPr/>
          <a:lstStyle/>
          <a:p>
            <a:r>
              <a:rPr lang="en-US" dirty="0" smtClean="0"/>
              <a:t>Every borrower will need to log into https:studentaid.gov with their FSA ID and complete this step </a:t>
            </a:r>
            <a:r>
              <a:rPr lang="en-US" u="sng" dirty="0" smtClean="0">
                <a:solidFill>
                  <a:srgbClr val="FF0000"/>
                </a:solidFill>
              </a:rPr>
              <a:t>each year</a:t>
            </a:r>
            <a:r>
              <a:rPr lang="en-US" dirty="0" smtClean="0">
                <a:solidFill>
                  <a:srgbClr val="FF0000"/>
                </a:solidFill>
              </a:rPr>
              <a:t> </a:t>
            </a:r>
            <a:r>
              <a:rPr lang="en-US" dirty="0" smtClean="0"/>
              <a:t>so that loan funds can be disbursed</a:t>
            </a:r>
            <a:endParaRPr lang="en-US" dirty="0"/>
          </a:p>
        </p:txBody>
      </p:sp>
      <p:pic>
        <p:nvPicPr>
          <p:cNvPr id="7" name="Picture 6"/>
          <p:cNvPicPr/>
          <p:nvPr/>
        </p:nvPicPr>
        <p:blipFill rotWithShape="1">
          <a:blip r:embed="rId2"/>
          <a:srcRect l="2564" t="13103" r="76394" b="9988"/>
          <a:stretch/>
        </p:blipFill>
        <p:spPr bwMode="auto">
          <a:xfrm>
            <a:off x="3962400" y="2089078"/>
            <a:ext cx="4800600" cy="4540321"/>
          </a:xfrm>
          <a:prstGeom prst="rect">
            <a:avLst/>
          </a:prstGeom>
          <a:ln>
            <a:noFill/>
          </a:ln>
          <a:extLst>
            <a:ext uri="{53640926-AAD7-44D8-BBD7-CCE9431645EC}">
              <a14:shadowObscured xmlns:a14="http://schemas.microsoft.com/office/drawing/2010/main"/>
            </a:ext>
          </a:extLst>
        </p:spPr>
      </p:pic>
      <p:sp>
        <p:nvSpPr>
          <p:cNvPr id="8" name="Rounded Rectangle 7"/>
          <p:cNvSpPr/>
          <p:nvPr/>
        </p:nvSpPr>
        <p:spPr>
          <a:xfrm>
            <a:off x="4495800" y="3505200"/>
            <a:ext cx="3276600" cy="457200"/>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1540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Loan Repayment</a:t>
            </a:r>
            <a:endParaRPr lang="en-US" dirty="0">
              <a:solidFill>
                <a:srgbClr val="FF0000"/>
              </a:solidFill>
            </a:endParaRPr>
          </a:p>
        </p:txBody>
      </p:sp>
      <p:sp>
        <p:nvSpPr>
          <p:cNvPr id="3" name="Content Placeholder 2"/>
          <p:cNvSpPr>
            <a:spLocks noGrp="1"/>
          </p:cNvSpPr>
          <p:nvPr>
            <p:ph idx="1"/>
          </p:nvPr>
        </p:nvSpPr>
        <p:spPr>
          <a:xfrm>
            <a:off x="533400" y="2133600"/>
            <a:ext cx="7924800" cy="4571999"/>
          </a:xfrm>
        </p:spPr>
        <p:txBody>
          <a:bodyPr>
            <a:normAutofit/>
          </a:bodyPr>
          <a:lstStyle/>
          <a:p>
            <a:r>
              <a:rPr lang="en-US" dirty="0" smtClean="0"/>
              <a:t>Standard Repayment-10 years</a:t>
            </a:r>
          </a:p>
          <a:p>
            <a:r>
              <a:rPr lang="en-US" dirty="0" smtClean="0"/>
              <a:t>Graduated Repayment-10-30 years</a:t>
            </a:r>
          </a:p>
          <a:p>
            <a:r>
              <a:rPr lang="en-US" dirty="0" smtClean="0"/>
              <a:t>Extended Repayment- up to 25 years</a:t>
            </a:r>
          </a:p>
          <a:p>
            <a:r>
              <a:rPr lang="en-US" dirty="0" smtClean="0"/>
              <a:t>Revised Pay As You Earn Repayment Plan- 20-25 years and 10% of your discretionary income</a:t>
            </a:r>
          </a:p>
          <a:p>
            <a:r>
              <a:rPr lang="en-US" dirty="0" smtClean="0"/>
              <a:t>Income-Based Repayment Plan-20-25 years</a:t>
            </a:r>
          </a:p>
          <a:p>
            <a:pPr>
              <a:lnSpc>
                <a:spcPct val="100000"/>
              </a:lnSpc>
              <a:spcBef>
                <a:spcPts val="0"/>
              </a:spcBef>
            </a:pPr>
            <a:r>
              <a:rPr lang="en-US" dirty="0" smtClean="0"/>
              <a:t>Income Contingent </a:t>
            </a:r>
          </a:p>
          <a:p>
            <a:pPr marL="0" indent="0">
              <a:lnSpc>
                <a:spcPct val="100000"/>
              </a:lnSpc>
              <a:spcBef>
                <a:spcPts val="0"/>
              </a:spcBef>
              <a:buNone/>
            </a:pPr>
            <a:r>
              <a:rPr lang="en-US" dirty="0" smtClean="0"/>
              <a:t>   Repayment Plan-25 years</a:t>
            </a:r>
          </a:p>
          <a:p>
            <a:pPr marL="0">
              <a:lnSpc>
                <a:spcPct val="100000"/>
              </a:lnSpc>
              <a:spcBef>
                <a:spcPts val="0"/>
              </a:spcBef>
            </a:pPr>
            <a:r>
              <a:rPr lang="en-US" dirty="0" smtClean="0"/>
              <a:t>Income Sensitive </a:t>
            </a:r>
          </a:p>
          <a:p>
            <a:pPr marL="0" indent="0">
              <a:lnSpc>
                <a:spcPct val="100000"/>
              </a:lnSpc>
              <a:spcBef>
                <a:spcPts val="0"/>
              </a:spcBef>
              <a:buNone/>
            </a:pPr>
            <a:r>
              <a:rPr lang="en-US" dirty="0"/>
              <a:t> </a:t>
            </a:r>
            <a:r>
              <a:rPr lang="en-US" dirty="0" smtClean="0"/>
              <a:t>  Repayment Plan-15 years</a:t>
            </a:r>
          </a:p>
          <a:p>
            <a:endParaRPr lang="en-US" dirty="0"/>
          </a:p>
        </p:txBody>
      </p:sp>
      <p:pic>
        <p:nvPicPr>
          <p:cNvPr id="4" name="Picture 3"/>
          <p:cNvPicPr/>
          <p:nvPr/>
        </p:nvPicPr>
        <p:blipFill rotWithShape="1">
          <a:blip r:embed="rId2"/>
          <a:srcRect l="2355" t="19961" r="72119" b="43490"/>
          <a:stretch/>
        </p:blipFill>
        <p:spPr bwMode="auto">
          <a:xfrm>
            <a:off x="4800600" y="4876799"/>
            <a:ext cx="4191000" cy="1828800"/>
          </a:xfrm>
          <a:prstGeom prst="rect">
            <a:avLst/>
          </a:prstGeom>
          <a:ln>
            <a:noFill/>
          </a:ln>
          <a:extLst>
            <a:ext uri="{53640926-AAD7-44D8-BBD7-CCE9431645EC}">
              <a14:shadowObscured xmlns:a14="http://schemas.microsoft.com/office/drawing/2010/main"/>
            </a:ext>
          </a:extLst>
        </p:spPr>
      </p:pic>
      <p:sp>
        <p:nvSpPr>
          <p:cNvPr id="5" name="Rounded Rectangle 4"/>
          <p:cNvSpPr/>
          <p:nvPr/>
        </p:nvSpPr>
        <p:spPr>
          <a:xfrm>
            <a:off x="4953000" y="5562600"/>
            <a:ext cx="533400" cy="609600"/>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5058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Loan Forgiveness/Discharge-federal loans</a:t>
            </a:r>
            <a:endParaRPr lang="en-US" dirty="0">
              <a:solidFill>
                <a:srgbClr val="FF0000"/>
              </a:solidFill>
            </a:endParaRPr>
          </a:p>
        </p:txBody>
      </p:sp>
      <p:sp>
        <p:nvSpPr>
          <p:cNvPr id="3" name="Content Placeholder 2"/>
          <p:cNvSpPr>
            <a:spLocks noGrp="1"/>
          </p:cNvSpPr>
          <p:nvPr>
            <p:ph idx="1"/>
          </p:nvPr>
        </p:nvSpPr>
        <p:spPr>
          <a:xfrm>
            <a:off x="533400" y="2336873"/>
            <a:ext cx="8229600" cy="3599316"/>
          </a:xfrm>
        </p:spPr>
        <p:txBody>
          <a:bodyPr>
            <a:normAutofit/>
          </a:bodyPr>
          <a:lstStyle/>
          <a:p>
            <a:r>
              <a:rPr lang="en-US" dirty="0" smtClean="0"/>
              <a:t>Public Service Loan Forgiveness after 120 payments</a:t>
            </a:r>
          </a:p>
          <a:p>
            <a:r>
              <a:rPr lang="en-US" dirty="0" smtClean="0"/>
              <a:t>Teacher Loan Forgiveness-Title I schools-up to $17,500</a:t>
            </a:r>
          </a:p>
          <a:p>
            <a:r>
              <a:rPr lang="en-US" dirty="0" smtClean="0"/>
              <a:t>Closed School Discharge</a:t>
            </a:r>
          </a:p>
          <a:p>
            <a:r>
              <a:rPr lang="en-US" dirty="0" smtClean="0"/>
              <a:t>Disability Discharge</a:t>
            </a:r>
          </a:p>
          <a:p>
            <a:r>
              <a:rPr lang="en-US" dirty="0" smtClean="0"/>
              <a:t>Borrower Defense to Repayment</a:t>
            </a:r>
          </a:p>
          <a:p>
            <a:endParaRPr lang="en-US" dirty="0"/>
          </a:p>
          <a:p>
            <a:r>
              <a:rPr lang="en-US" dirty="0" smtClean="0"/>
              <a:t>For loan forgiveness-notify servicer each year</a:t>
            </a:r>
            <a:endParaRPr lang="en-US" dirty="0"/>
          </a:p>
        </p:txBody>
      </p:sp>
    </p:spTree>
    <p:extLst>
      <p:ext uri="{BB962C8B-B14F-4D97-AF65-F5344CB8AC3E}">
        <p14:creationId xmlns:p14="http://schemas.microsoft.com/office/powerpoint/2010/main" val="114097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Self Help/Other Loans</a:t>
            </a:r>
            <a:endParaRPr lang="en-US" dirty="0">
              <a:solidFill>
                <a:srgbClr val="FF0000"/>
              </a:solidFill>
            </a:endParaRPr>
          </a:p>
        </p:txBody>
      </p:sp>
      <p:sp>
        <p:nvSpPr>
          <p:cNvPr id="3" name="Content Placeholder 2"/>
          <p:cNvSpPr>
            <a:spLocks noGrp="1"/>
          </p:cNvSpPr>
          <p:nvPr>
            <p:ph idx="1"/>
          </p:nvPr>
        </p:nvSpPr>
        <p:spPr>
          <a:xfrm>
            <a:off x="533400" y="2336872"/>
            <a:ext cx="8077200" cy="4140127"/>
          </a:xfrm>
        </p:spPr>
        <p:txBody>
          <a:bodyPr>
            <a:normAutofit fontScale="85000" lnSpcReduction="10000"/>
          </a:bodyPr>
          <a:lstStyle/>
          <a:p>
            <a:r>
              <a:rPr lang="en-US" dirty="0"/>
              <a:t>Private Education Loans</a:t>
            </a:r>
          </a:p>
          <a:p>
            <a:pPr lvl="1"/>
            <a:r>
              <a:rPr lang="en-US" dirty="0"/>
              <a:t>Also known as supplemental or alternative loans</a:t>
            </a:r>
          </a:p>
          <a:p>
            <a:pPr lvl="1"/>
            <a:r>
              <a:rPr lang="en-US" dirty="0"/>
              <a:t>Borrowed by the </a:t>
            </a:r>
            <a:r>
              <a:rPr lang="en-US" dirty="0" smtClean="0"/>
              <a:t>student or parent</a:t>
            </a:r>
            <a:endParaRPr lang="en-US" dirty="0"/>
          </a:p>
          <a:p>
            <a:pPr lvl="1"/>
            <a:r>
              <a:rPr lang="en-US" dirty="0"/>
              <a:t>Interest begins accruing at disbursement to the school</a:t>
            </a:r>
          </a:p>
          <a:p>
            <a:pPr lvl="1"/>
            <a:r>
              <a:rPr lang="en-US" dirty="0"/>
              <a:t>Banks and other lending institutions are the source of the funds</a:t>
            </a:r>
          </a:p>
          <a:p>
            <a:pPr lvl="1"/>
            <a:r>
              <a:rPr lang="en-US" dirty="0"/>
              <a:t>Credit-based</a:t>
            </a:r>
          </a:p>
          <a:p>
            <a:pPr lvl="1"/>
            <a:endParaRPr lang="en-US" dirty="0"/>
          </a:p>
          <a:p>
            <a:pPr lvl="1"/>
            <a:r>
              <a:rPr lang="en-US" dirty="0"/>
              <a:t>PROCESS may vary but most are similar</a:t>
            </a:r>
          </a:p>
          <a:p>
            <a:pPr lvl="2"/>
            <a:r>
              <a:rPr lang="en-US" dirty="0"/>
              <a:t>Borrower’s (and co-signer’s) credit will be checked to determine eligibility</a:t>
            </a:r>
          </a:p>
          <a:p>
            <a:pPr lvl="2"/>
            <a:r>
              <a:rPr lang="en-US" dirty="0"/>
              <a:t>Application through disbursement may take time, so begin early (usually before August)</a:t>
            </a:r>
          </a:p>
          <a:p>
            <a:pPr lvl="2"/>
            <a:endParaRPr lang="en-US" dirty="0"/>
          </a:p>
          <a:p>
            <a:pPr lvl="1"/>
            <a:r>
              <a:rPr lang="en-US" dirty="0"/>
              <a:t>Compare/shop, and determine what is best for the student and family</a:t>
            </a:r>
          </a:p>
          <a:p>
            <a:pPr marL="914400" lvl="2" indent="0">
              <a:buNone/>
            </a:pPr>
            <a:endParaRPr lang="en-US" dirty="0"/>
          </a:p>
          <a:p>
            <a:r>
              <a:rPr lang="en-US" dirty="0"/>
              <a:t>Mortgage Refinance or pay out </a:t>
            </a:r>
            <a:r>
              <a:rPr lang="en-US" dirty="0" smtClean="0"/>
              <a:t>mortgage</a:t>
            </a:r>
            <a:endParaRPr lang="en-US" dirty="0"/>
          </a:p>
        </p:txBody>
      </p:sp>
    </p:spTree>
    <p:extLst>
      <p:ext uri="{BB962C8B-B14F-4D97-AF65-F5344CB8AC3E}">
        <p14:creationId xmlns:p14="http://schemas.microsoft.com/office/powerpoint/2010/main" val="802641270"/>
      </p:ext>
    </p:extLst>
  </p:cSld>
  <p:clrMapOvr>
    <a:masterClrMapping/>
  </p:clrMapOvr>
  <p:transition>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14600"/>
            <a:ext cx="7315200" cy="1821656"/>
          </a:xfrm>
        </p:spPr>
        <p:txBody>
          <a:bodyPr>
            <a:normAutofit fontScale="90000"/>
          </a:bodyPr>
          <a:lstStyle/>
          <a:p>
            <a:r>
              <a:rPr lang="en-US" sz="9600" dirty="0" smtClean="0"/>
              <a:t>Additional Aid</a:t>
            </a:r>
            <a:endParaRPr lang="en-US" sz="9600" dirty="0"/>
          </a:p>
        </p:txBody>
      </p:sp>
      <p:sp>
        <p:nvSpPr>
          <p:cNvPr id="3" name="Text Placeholder 2"/>
          <p:cNvSpPr>
            <a:spLocks noGrp="1"/>
          </p:cNvSpPr>
          <p:nvPr>
            <p:ph type="body" idx="1"/>
          </p:nvPr>
        </p:nvSpPr>
        <p:spPr>
          <a:xfrm>
            <a:off x="1543049" y="4121727"/>
            <a:ext cx="5829300" cy="1509712"/>
          </a:xfrm>
        </p:spPr>
        <p:txBody>
          <a:bodyPr>
            <a:normAutofit lnSpcReduction="10000"/>
          </a:bodyPr>
          <a:lstStyle/>
          <a:p>
            <a:pPr algn="ctr"/>
            <a:r>
              <a:rPr lang="en-US" dirty="0"/>
              <a:t>What is it?</a:t>
            </a:r>
          </a:p>
          <a:p>
            <a:pPr algn="ctr"/>
            <a:r>
              <a:rPr lang="en-US" dirty="0"/>
              <a:t>Where to find it?</a:t>
            </a:r>
          </a:p>
          <a:p>
            <a:pPr algn="ctr"/>
            <a:r>
              <a:rPr lang="en-US" dirty="0" smtClean="0"/>
              <a:t>How </a:t>
            </a:r>
            <a:r>
              <a:rPr lang="en-US" dirty="0"/>
              <a:t>to obtain it</a:t>
            </a:r>
            <a:r>
              <a:rPr lang="en-US" dirty="0" smtClean="0"/>
              <a:t>?</a:t>
            </a:r>
          </a:p>
          <a:p>
            <a:pPr algn="ctr"/>
            <a:r>
              <a:rPr lang="en-US" dirty="0" smtClean="0"/>
              <a:t>What about VA Benefits?</a:t>
            </a:r>
            <a:endParaRPr lang="en-US" dirty="0"/>
          </a:p>
          <a:p>
            <a:endParaRPr lang="en-US" dirty="0"/>
          </a:p>
        </p:txBody>
      </p:sp>
    </p:spTree>
    <p:extLst>
      <p:ext uri="{BB962C8B-B14F-4D97-AF65-F5344CB8AC3E}">
        <p14:creationId xmlns:p14="http://schemas.microsoft.com/office/powerpoint/2010/main" val="752943163"/>
      </p:ext>
    </p:extLst>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753228"/>
            <a:ext cx="7315200" cy="1080938"/>
          </a:xfrm>
        </p:spPr>
        <p:txBody>
          <a:bodyPr>
            <a:normAutofit/>
          </a:bodyPr>
          <a:lstStyle/>
          <a:p>
            <a:r>
              <a:rPr lang="en-US" dirty="0">
                <a:solidFill>
                  <a:srgbClr val="FF0000"/>
                </a:solidFill>
              </a:rPr>
              <a:t>Who is Eligible for Federal Student Aid?</a:t>
            </a:r>
          </a:p>
        </p:txBody>
      </p:sp>
      <p:sp>
        <p:nvSpPr>
          <p:cNvPr id="3" name="Content Placeholder 2"/>
          <p:cNvSpPr>
            <a:spLocks noGrp="1"/>
          </p:cNvSpPr>
          <p:nvPr>
            <p:ph idx="1"/>
          </p:nvPr>
        </p:nvSpPr>
        <p:spPr/>
        <p:txBody>
          <a:bodyPr>
            <a:normAutofit/>
          </a:bodyPr>
          <a:lstStyle/>
          <a:p>
            <a:pPr>
              <a:buFont typeface="Arial"/>
              <a:buChar char="•"/>
              <a:defRPr/>
            </a:pPr>
            <a:r>
              <a:rPr lang="en-US" sz="2800" dirty="0" smtClean="0"/>
              <a:t>U.S. citizen or permanent resident</a:t>
            </a:r>
          </a:p>
          <a:p>
            <a:pPr>
              <a:buFont typeface="Arial"/>
              <a:buChar char="•"/>
              <a:defRPr/>
            </a:pPr>
            <a:r>
              <a:rPr lang="en-US" sz="2800" dirty="0" smtClean="0"/>
              <a:t>High school graduate/GED holder</a:t>
            </a:r>
          </a:p>
          <a:p>
            <a:pPr>
              <a:buFont typeface="Arial"/>
              <a:buChar char="•"/>
              <a:defRPr/>
            </a:pPr>
            <a:r>
              <a:rPr lang="en-US" sz="2800" dirty="0" smtClean="0"/>
              <a:t>Eligible degree/certificate program</a:t>
            </a:r>
          </a:p>
          <a:p>
            <a:pPr>
              <a:buFont typeface="Arial"/>
              <a:buChar char="•"/>
              <a:defRPr/>
            </a:pPr>
            <a:r>
              <a:rPr lang="en-US" sz="2800" dirty="0" smtClean="0"/>
              <a:t>Valid Social Security number</a:t>
            </a:r>
          </a:p>
          <a:p>
            <a:pPr>
              <a:buFont typeface="Arial"/>
              <a:buChar char="•"/>
              <a:defRPr/>
            </a:pPr>
            <a:r>
              <a:rPr lang="en-US" sz="2800" dirty="0" smtClean="0"/>
              <a:t>Males registered for Selective Service</a:t>
            </a:r>
          </a:p>
          <a:p>
            <a:pPr>
              <a:buFont typeface="Arial"/>
              <a:buChar char="•"/>
              <a:defRPr/>
            </a:pPr>
            <a:r>
              <a:rPr lang="en-US" sz="2800" dirty="0" smtClean="0"/>
              <a:t>Satisfactory academic progress in college/career school</a:t>
            </a:r>
          </a:p>
          <a:p>
            <a:endParaRPr lang="en-US" dirty="0"/>
          </a:p>
        </p:txBody>
      </p:sp>
    </p:spTree>
    <p:extLst>
      <p:ext uri="{BB962C8B-B14F-4D97-AF65-F5344CB8AC3E}">
        <p14:creationId xmlns:p14="http://schemas.microsoft.com/office/powerpoint/2010/main" val="318184459"/>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Options for parent</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Mortgage Refinance or pay out mortgage</a:t>
            </a:r>
          </a:p>
          <a:p>
            <a:r>
              <a:rPr lang="en-US" dirty="0" smtClean="0"/>
              <a:t>Retirement Accounts/Loans 401K</a:t>
            </a:r>
            <a:endParaRPr lang="en-US" dirty="0"/>
          </a:p>
        </p:txBody>
      </p:sp>
    </p:spTree>
    <p:extLst>
      <p:ext uri="{BB962C8B-B14F-4D97-AF65-F5344CB8AC3E}">
        <p14:creationId xmlns:p14="http://schemas.microsoft.com/office/powerpoint/2010/main" val="4221222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VA Benefits</a:t>
            </a:r>
            <a:endParaRPr lang="en-US" dirty="0">
              <a:solidFill>
                <a:srgbClr val="FF0000"/>
              </a:solidFill>
            </a:endParaRPr>
          </a:p>
        </p:txBody>
      </p:sp>
      <p:sp>
        <p:nvSpPr>
          <p:cNvPr id="3" name="Content Placeholder 2"/>
          <p:cNvSpPr>
            <a:spLocks noGrp="1"/>
          </p:cNvSpPr>
          <p:nvPr>
            <p:ph idx="1"/>
          </p:nvPr>
        </p:nvSpPr>
        <p:spPr>
          <a:xfrm>
            <a:off x="533400" y="2057400"/>
            <a:ext cx="6887389" cy="4571999"/>
          </a:xfrm>
        </p:spPr>
        <p:txBody>
          <a:bodyPr>
            <a:normAutofit lnSpcReduction="10000"/>
          </a:bodyPr>
          <a:lstStyle/>
          <a:p>
            <a:r>
              <a:rPr lang="en-US" dirty="0"/>
              <a:t>Federal:</a:t>
            </a:r>
          </a:p>
          <a:p>
            <a:pPr lvl="1"/>
            <a:r>
              <a:rPr lang="en-US" dirty="0"/>
              <a:t>Student needs to obtain a “Certificate of Eligibility” from the Veterans Affairs </a:t>
            </a:r>
            <a:r>
              <a:rPr lang="en-US" dirty="0" smtClean="0"/>
              <a:t>office</a:t>
            </a:r>
          </a:p>
          <a:p>
            <a:pPr lvl="2"/>
            <a:r>
              <a:rPr lang="en-US" dirty="0" smtClean="0"/>
              <a:t>If the student is the Veteran may need DD-214</a:t>
            </a:r>
            <a:endParaRPr lang="en-US" dirty="0"/>
          </a:p>
          <a:p>
            <a:pPr lvl="1"/>
            <a:r>
              <a:rPr lang="en-US" dirty="0"/>
              <a:t>This is for all Post 9/11 benefits</a:t>
            </a:r>
          </a:p>
          <a:p>
            <a:pPr lvl="1"/>
            <a:r>
              <a:rPr lang="en-US" dirty="0" err="1"/>
              <a:t>Colmery</a:t>
            </a:r>
            <a:r>
              <a:rPr lang="en-US" dirty="0"/>
              <a:t> Forever GI Bill</a:t>
            </a:r>
          </a:p>
          <a:p>
            <a:pPr lvl="2"/>
            <a:r>
              <a:rPr lang="en-US" dirty="0">
                <a:hlinkClick r:id="rId3"/>
              </a:rPr>
              <a:t>https://www.benefits.va.gov</a:t>
            </a:r>
            <a:endParaRPr lang="en-US" dirty="0"/>
          </a:p>
          <a:p>
            <a:pPr lvl="2"/>
            <a:r>
              <a:rPr lang="en-US" dirty="0">
                <a:hlinkClick r:id="rId4"/>
              </a:rPr>
              <a:t>https://www.vets.gov</a:t>
            </a:r>
            <a:endParaRPr lang="en-US" dirty="0"/>
          </a:p>
          <a:p>
            <a:r>
              <a:rPr lang="en-US" dirty="0" smtClean="0"/>
              <a:t>State:</a:t>
            </a:r>
          </a:p>
          <a:p>
            <a:pPr lvl="1"/>
            <a:r>
              <a:rPr lang="en-US" dirty="0"/>
              <a:t>Edward T. &amp; Mary A. Conroy Memorial Scholarship Program and Jean B. </a:t>
            </a:r>
            <a:r>
              <a:rPr lang="en-US" dirty="0" err="1"/>
              <a:t>Cryor</a:t>
            </a:r>
            <a:r>
              <a:rPr lang="en-US" dirty="0"/>
              <a:t> Memorial  Scholarship </a:t>
            </a:r>
            <a:r>
              <a:rPr lang="en-US" dirty="0" smtClean="0"/>
              <a:t>Program</a:t>
            </a:r>
          </a:p>
          <a:p>
            <a:pPr lvl="1"/>
            <a:r>
              <a:rPr lang="en-US" dirty="0"/>
              <a:t>Veterans of the Afghanistan and Iraq Conflicts Scholarship Program </a:t>
            </a:r>
            <a:endParaRPr lang="en-US" dirty="0" smtClean="0"/>
          </a:p>
          <a:p>
            <a:pPr lvl="1"/>
            <a:endParaRPr lang="en-US" dirty="0" smtClean="0"/>
          </a:p>
        </p:txBody>
      </p:sp>
    </p:spTree>
    <p:extLst>
      <p:ext uri="{BB962C8B-B14F-4D97-AF65-F5344CB8AC3E}">
        <p14:creationId xmlns:p14="http://schemas.microsoft.com/office/powerpoint/2010/main" val="1328912905"/>
      </p:ext>
    </p:extLst>
  </p:cSld>
  <p:clrMapOvr>
    <a:masterClrMapping/>
  </p:clrMapOvr>
  <p:transition>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Planning ahead</a:t>
            </a:r>
          </a:p>
        </p:txBody>
      </p:sp>
      <p:sp>
        <p:nvSpPr>
          <p:cNvPr id="3" name="Content Placeholder 2"/>
          <p:cNvSpPr>
            <a:spLocks noGrp="1"/>
          </p:cNvSpPr>
          <p:nvPr>
            <p:ph idx="1"/>
          </p:nvPr>
        </p:nvSpPr>
        <p:spPr>
          <a:xfrm>
            <a:off x="533400" y="2336872"/>
            <a:ext cx="8001000" cy="3911527"/>
          </a:xfrm>
        </p:spPr>
        <p:txBody>
          <a:bodyPr>
            <a:normAutofit/>
          </a:bodyPr>
          <a:lstStyle/>
          <a:p>
            <a:r>
              <a:rPr lang="en-US" dirty="0"/>
              <a:t>Students need to remember to account for EVERY year that they will be in school (not just the first year), including graduate/professional school</a:t>
            </a:r>
          </a:p>
          <a:p>
            <a:r>
              <a:rPr lang="en-US" dirty="0"/>
              <a:t>Begin saving at ANY time before college, including summers</a:t>
            </a:r>
          </a:p>
          <a:p>
            <a:r>
              <a:rPr lang="en-US" dirty="0"/>
              <a:t>Prepare a budget to take into account costs for 4+ years of school</a:t>
            </a:r>
          </a:p>
          <a:p>
            <a:pPr lvl="1"/>
            <a:r>
              <a:rPr lang="en-US" dirty="0"/>
              <a:t>Review school “cost of attendance” information</a:t>
            </a:r>
          </a:p>
          <a:p>
            <a:r>
              <a:rPr lang="en-US" dirty="0"/>
              <a:t>Be creative; consider all possible ways to fund, including school payment plans to help reduce debt</a:t>
            </a:r>
          </a:p>
          <a:p>
            <a:endParaRPr lang="en-US" dirty="0"/>
          </a:p>
        </p:txBody>
      </p:sp>
    </p:spTree>
    <p:extLst>
      <p:ext uri="{BB962C8B-B14F-4D97-AF65-F5344CB8AC3E}">
        <p14:creationId xmlns:p14="http://schemas.microsoft.com/office/powerpoint/2010/main" val="3346229703"/>
      </p:ext>
    </p:extLst>
  </p:cSld>
  <p:clrMapOvr>
    <a:masterClrMapping/>
  </p:clrMapOvr>
  <p:transition>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Helpful Web Sites</a:t>
            </a:r>
            <a:r>
              <a:rPr lang="en-US" dirty="0"/>
              <a:t>:</a:t>
            </a:r>
          </a:p>
        </p:txBody>
      </p:sp>
      <p:sp>
        <p:nvSpPr>
          <p:cNvPr id="3" name="Rectangle 2"/>
          <p:cNvSpPr/>
          <p:nvPr/>
        </p:nvSpPr>
        <p:spPr>
          <a:xfrm>
            <a:off x="533400" y="2274838"/>
            <a:ext cx="8077200" cy="3108543"/>
          </a:xfrm>
          <a:prstGeom prst="rect">
            <a:avLst/>
          </a:prstGeom>
        </p:spPr>
        <p:txBody>
          <a:bodyPr wrap="square">
            <a:spAutoFit/>
          </a:bodyPr>
          <a:lstStyle/>
          <a:p>
            <a:r>
              <a:rPr lang="en-US" sz="2400" u="sng" dirty="0"/>
              <a:t>https</a:t>
            </a:r>
            <a:r>
              <a:rPr lang="en-US" sz="2400" u="sng" dirty="0" smtClean="0"/>
              <a:t>://studentaid.gov</a:t>
            </a:r>
            <a:endParaRPr lang="en-US" sz="2400" dirty="0"/>
          </a:p>
          <a:p>
            <a:r>
              <a:rPr lang="en-US" sz="2400" u="sng" dirty="0"/>
              <a:t>https</a:t>
            </a:r>
            <a:r>
              <a:rPr lang="en-US" sz="2400" u="sng" dirty="0" smtClean="0"/>
              <a:t>://FSAID.ed.gov</a:t>
            </a:r>
            <a:endParaRPr lang="en-US" sz="2400" dirty="0"/>
          </a:p>
          <a:p>
            <a:r>
              <a:rPr lang="en-US" sz="2400" u="sng" smtClean="0"/>
              <a:t>www.mhec.state.md.us</a:t>
            </a:r>
            <a:endParaRPr lang="en-US" sz="2400" dirty="0"/>
          </a:p>
          <a:p>
            <a:r>
              <a:rPr lang="en-US" sz="2400" u="sng" dirty="0"/>
              <a:t>www.hood.edu</a:t>
            </a:r>
          </a:p>
          <a:p>
            <a:r>
              <a:rPr lang="en-US" sz="2400" u="sng" dirty="0"/>
              <a:t>https://studentloans.gov</a:t>
            </a:r>
          </a:p>
          <a:p>
            <a:r>
              <a:rPr lang="en-US" sz="2400" u="sng" dirty="0"/>
              <a:t>https://sss.gov</a:t>
            </a:r>
          </a:p>
          <a:p>
            <a:r>
              <a:rPr lang="en-US" sz="2400" u="sng" dirty="0"/>
              <a:t>https://www.nasfaa.org/State_Financial_Aid_Programs</a:t>
            </a:r>
            <a:endParaRPr lang="en-US" sz="2400" dirty="0"/>
          </a:p>
          <a:p>
            <a:endParaRPr lang="en-US" sz="2800" u="sng" dirty="0">
              <a:solidFill>
                <a:schemeClr val="bg1"/>
              </a:solidFill>
            </a:endParaRPr>
          </a:p>
        </p:txBody>
      </p:sp>
    </p:spTree>
    <p:extLst>
      <p:ext uri="{BB962C8B-B14F-4D97-AF65-F5344CB8AC3E}">
        <p14:creationId xmlns:p14="http://schemas.microsoft.com/office/powerpoint/2010/main" val="25555635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522" y="4876800"/>
            <a:ext cx="6896534" cy="1538138"/>
          </a:xfrm>
        </p:spPr>
        <p:txBody>
          <a:bodyPr>
            <a:normAutofit/>
          </a:bodyPr>
          <a:lstStyle/>
          <a:p>
            <a:pPr algn="ctr"/>
            <a:r>
              <a:rPr lang="en-US" sz="6000" dirty="0" smtClean="0"/>
              <a:t>Questions</a:t>
            </a:r>
            <a:r>
              <a:rPr lang="en-US" dirty="0" smtClean="0"/>
              <a:t>?????</a:t>
            </a:r>
            <a:endParaRPr lang="en-US" dirty="0"/>
          </a:p>
        </p:txBody>
      </p:sp>
      <p:sp>
        <p:nvSpPr>
          <p:cNvPr id="4" name="Subtitle 3"/>
          <p:cNvSpPr>
            <a:spLocks noGrp="1"/>
          </p:cNvSpPr>
          <p:nvPr>
            <p:ph idx="1"/>
          </p:nvPr>
        </p:nvSpPr>
        <p:spPr>
          <a:xfrm>
            <a:off x="533400" y="2336873"/>
            <a:ext cx="6887389" cy="3225727"/>
          </a:xfrm>
        </p:spPr>
        <p:txBody>
          <a:bodyPr>
            <a:normAutofit/>
          </a:bodyPr>
          <a:lstStyle/>
          <a:p>
            <a:pPr marL="0" indent="0" algn="ctr">
              <a:buNone/>
            </a:pPr>
            <a:r>
              <a:rPr lang="en-US" sz="3600" dirty="0"/>
              <a:t>Contact information</a:t>
            </a:r>
          </a:p>
          <a:p>
            <a:pPr marL="0" indent="0" algn="ctr">
              <a:buNone/>
            </a:pPr>
            <a:r>
              <a:rPr lang="en-US" sz="3600" dirty="0">
                <a:hlinkClick r:id="rId3"/>
              </a:rPr>
              <a:t>Finaid@hood.edu</a:t>
            </a:r>
            <a:endParaRPr lang="en-US" sz="3600" dirty="0"/>
          </a:p>
          <a:p>
            <a:pPr marL="0" indent="0" algn="ctr">
              <a:buNone/>
            </a:pPr>
            <a:r>
              <a:rPr lang="en-US" sz="3600" dirty="0" smtClean="0"/>
              <a:t>301-696-3411</a:t>
            </a:r>
          </a:p>
          <a:p>
            <a:pPr marL="0" indent="0" algn="ctr">
              <a:buNone/>
            </a:pPr>
            <a:r>
              <a:rPr lang="en-US" sz="2000" dirty="0" smtClean="0"/>
              <a:t>Today’s presentation can be found at: </a:t>
            </a:r>
            <a:r>
              <a:rPr lang="en-US" sz="2000" u="sng" dirty="0" smtClean="0">
                <a:hlinkClick r:id="rId4"/>
              </a:rPr>
              <a:t>www.hood.edu/finaidpresentation</a:t>
            </a:r>
            <a:endParaRPr lang="en-US" sz="2000" dirty="0"/>
          </a:p>
          <a:p>
            <a:pPr marL="0" indent="0">
              <a:buNone/>
            </a:pPr>
            <a:endParaRPr lang="en-US" dirty="0"/>
          </a:p>
        </p:txBody>
      </p:sp>
      <p:sp>
        <p:nvSpPr>
          <p:cNvPr id="3" name="Rectangle 2"/>
          <p:cNvSpPr/>
          <p:nvPr/>
        </p:nvSpPr>
        <p:spPr>
          <a:xfrm>
            <a:off x="175276" y="838200"/>
            <a:ext cx="7216123" cy="769441"/>
          </a:xfrm>
          <a:prstGeom prst="rect">
            <a:avLst/>
          </a:prstGeom>
        </p:spPr>
        <p:txBody>
          <a:bodyPr wrap="square">
            <a:spAutoFit/>
          </a:bodyPr>
          <a:lstStyle/>
          <a:p>
            <a:r>
              <a:rPr lang="en-US" sz="4400" dirty="0"/>
              <a:t>The Office of Financial Aid</a:t>
            </a:r>
          </a:p>
        </p:txBody>
      </p:sp>
    </p:spTree>
    <p:extLst>
      <p:ext uri="{BB962C8B-B14F-4D97-AF65-F5344CB8AC3E}">
        <p14:creationId xmlns:p14="http://schemas.microsoft.com/office/powerpoint/2010/main" val="1065340079"/>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0000"/>
                </a:solidFill>
              </a:rPr>
              <a:t>The steps:</a:t>
            </a:r>
            <a:endParaRPr lang="en-US" sz="4000" dirty="0">
              <a:solidFill>
                <a:srgbClr val="FF0000"/>
              </a:solidFill>
            </a:endParaRPr>
          </a:p>
        </p:txBody>
      </p:sp>
      <p:sp>
        <p:nvSpPr>
          <p:cNvPr id="3" name="Content Placeholder 2"/>
          <p:cNvSpPr>
            <a:spLocks noGrp="1"/>
          </p:cNvSpPr>
          <p:nvPr>
            <p:ph idx="1"/>
          </p:nvPr>
        </p:nvSpPr>
        <p:spPr>
          <a:xfrm>
            <a:off x="304800" y="2057400"/>
            <a:ext cx="8532639" cy="4876800"/>
          </a:xfrm>
        </p:spPr>
        <p:txBody>
          <a:bodyPr>
            <a:normAutofit fontScale="55000" lnSpcReduction="20000"/>
          </a:bodyPr>
          <a:lstStyle/>
          <a:p>
            <a:pPr marL="0" indent="0">
              <a:buNone/>
            </a:pPr>
            <a:r>
              <a:rPr lang="en-US" sz="6000" dirty="0" smtClean="0"/>
              <a:t>1-Obtain FSA ID </a:t>
            </a:r>
            <a:r>
              <a:rPr lang="en-US" sz="1400" dirty="0"/>
              <a:t>(Federal Student Aid Password/Signature)    </a:t>
            </a:r>
            <a:r>
              <a:rPr lang="en-US" dirty="0" smtClean="0"/>
              <a:t>at:</a:t>
            </a:r>
            <a:r>
              <a:rPr lang="en-US" sz="2000" dirty="0" smtClean="0"/>
              <a:t> </a:t>
            </a:r>
            <a:r>
              <a:rPr lang="en-US" sz="2800" u="sng" dirty="0" smtClean="0">
                <a:hlinkClick r:id="rId3"/>
              </a:rPr>
              <a:t>https</a:t>
            </a:r>
            <a:r>
              <a:rPr lang="en-US" sz="2800" u="sng" dirty="0">
                <a:hlinkClick r:id="rId3"/>
              </a:rPr>
              <a:t>://</a:t>
            </a:r>
            <a:r>
              <a:rPr lang="en-US" sz="2800" u="sng" dirty="0" smtClean="0">
                <a:hlinkClick r:id="rId3"/>
              </a:rPr>
              <a:t>FSAID.ed.gov</a:t>
            </a:r>
            <a:endParaRPr lang="en-US" sz="2800" u="sng" dirty="0" smtClean="0"/>
          </a:p>
          <a:p>
            <a:pPr marL="0" indent="0">
              <a:buNone/>
            </a:pPr>
            <a:r>
              <a:rPr lang="en-US" sz="6000" dirty="0"/>
              <a:t>2-Fill out all parts of the FAFSA </a:t>
            </a:r>
            <a:endParaRPr lang="en-US" sz="6000" dirty="0" smtClean="0"/>
          </a:p>
          <a:p>
            <a:pPr marL="457200">
              <a:lnSpc>
                <a:spcPct val="120000"/>
              </a:lnSpc>
              <a:spcBef>
                <a:spcPts val="0"/>
              </a:spcBef>
            </a:pPr>
            <a:r>
              <a:rPr lang="en-US" sz="2600" dirty="0" smtClean="0"/>
              <a:t>make </a:t>
            </a:r>
            <a:r>
              <a:rPr lang="en-US" sz="2600" dirty="0"/>
              <a:t>sure to answer all questions and when asked, put a zero (0) in for dollar </a:t>
            </a:r>
            <a:r>
              <a:rPr lang="en-US" sz="2600" dirty="0" smtClean="0"/>
              <a:t>amounts </a:t>
            </a:r>
          </a:p>
          <a:p>
            <a:pPr marL="457200">
              <a:lnSpc>
                <a:spcPct val="120000"/>
              </a:lnSpc>
              <a:spcBef>
                <a:spcPts val="0"/>
              </a:spcBef>
            </a:pPr>
            <a:r>
              <a:rPr lang="en-US" sz="2600" dirty="0" smtClean="0"/>
              <a:t>October </a:t>
            </a:r>
            <a:r>
              <a:rPr lang="en-US" sz="2600" dirty="0"/>
              <a:t>1, 2020 for </a:t>
            </a:r>
            <a:r>
              <a:rPr lang="en-US" sz="2600" u="sng" dirty="0"/>
              <a:t>2021-2022</a:t>
            </a:r>
            <a:r>
              <a:rPr lang="en-US" sz="2600" dirty="0"/>
              <a:t> use 2019 taxes </a:t>
            </a:r>
          </a:p>
          <a:p>
            <a:pPr marL="457200">
              <a:lnSpc>
                <a:spcPct val="120000"/>
              </a:lnSpc>
              <a:spcBef>
                <a:spcPts val="0"/>
              </a:spcBef>
            </a:pPr>
            <a:r>
              <a:rPr lang="en-US" sz="2600" dirty="0"/>
              <a:t>October 1, 2021 for </a:t>
            </a:r>
            <a:r>
              <a:rPr lang="en-US" sz="2600" u="sng" dirty="0"/>
              <a:t>2022-2023</a:t>
            </a:r>
            <a:r>
              <a:rPr lang="en-US" sz="2600" dirty="0"/>
              <a:t> use 2020 taxes</a:t>
            </a:r>
          </a:p>
          <a:p>
            <a:pPr marL="457200">
              <a:lnSpc>
                <a:spcPct val="120000"/>
              </a:lnSpc>
              <a:spcBef>
                <a:spcPts val="0"/>
              </a:spcBef>
            </a:pPr>
            <a:r>
              <a:rPr lang="en-US" altLang="en-US" sz="2600" dirty="0" smtClean="0">
                <a:sym typeface="Lucida Grande" pitchFamily="-84" charset="0"/>
              </a:rPr>
              <a:t>IRS </a:t>
            </a:r>
            <a:r>
              <a:rPr lang="en-US" altLang="en-US" sz="2600" dirty="0">
                <a:sym typeface="Lucida Grande" pitchFamily="-84" charset="0"/>
              </a:rPr>
              <a:t>Data Retrieval Tool (DRT)-IRS Information links with the FAFSA</a:t>
            </a:r>
          </a:p>
          <a:p>
            <a:pPr marL="0" indent="0">
              <a:lnSpc>
                <a:spcPct val="120000"/>
              </a:lnSpc>
              <a:spcBef>
                <a:spcPts val="0"/>
              </a:spcBef>
              <a:buNone/>
            </a:pPr>
            <a:r>
              <a:rPr lang="en-US" sz="6000" dirty="0" smtClean="0"/>
              <a:t>3- Receive </a:t>
            </a:r>
            <a:r>
              <a:rPr lang="en-US" sz="6000" dirty="0"/>
              <a:t>your Student Aid Report (SAR) </a:t>
            </a:r>
            <a:r>
              <a:rPr lang="en-US" sz="6000" dirty="0" smtClean="0"/>
              <a:t>from </a:t>
            </a:r>
            <a:r>
              <a:rPr lang="en-US" sz="6000" dirty="0"/>
              <a:t>the federal </a:t>
            </a:r>
            <a:r>
              <a:rPr lang="en-US" sz="6000" dirty="0" smtClean="0"/>
              <a:t>processor</a:t>
            </a:r>
            <a:endParaRPr lang="en-US" sz="6000" dirty="0"/>
          </a:p>
          <a:p>
            <a:pPr marL="457200">
              <a:lnSpc>
                <a:spcPct val="120000"/>
              </a:lnSpc>
              <a:spcBef>
                <a:spcPts val="0"/>
              </a:spcBef>
            </a:pPr>
            <a:r>
              <a:rPr lang="en-US" sz="2800" dirty="0" smtClean="0"/>
              <a:t>The </a:t>
            </a:r>
            <a:r>
              <a:rPr lang="en-US" sz="2800" dirty="0"/>
              <a:t>SAR will include your Expected Family Contribution (EFC). This will be the same number/calculation for all schools.</a:t>
            </a:r>
          </a:p>
          <a:p>
            <a:pPr marL="457200">
              <a:lnSpc>
                <a:spcPct val="120000"/>
              </a:lnSpc>
              <a:spcBef>
                <a:spcPts val="0"/>
              </a:spcBef>
            </a:pPr>
            <a:r>
              <a:rPr lang="en-US" sz="2800" dirty="0" smtClean="0"/>
              <a:t>EFC </a:t>
            </a:r>
            <a:r>
              <a:rPr lang="en-US" sz="2800" dirty="0"/>
              <a:t>is an index used to determine government and institutional funds.</a:t>
            </a:r>
          </a:p>
          <a:p>
            <a:pPr marL="457200">
              <a:lnSpc>
                <a:spcPct val="120000"/>
              </a:lnSpc>
              <a:spcBef>
                <a:spcPts val="0"/>
              </a:spcBef>
            </a:pPr>
            <a:r>
              <a:rPr lang="en-US" sz="2800" dirty="0" smtClean="0"/>
              <a:t>This </a:t>
            </a:r>
            <a:r>
              <a:rPr lang="en-US" sz="2800" dirty="0"/>
              <a:t>is not always an accurate picture of what you can </a:t>
            </a:r>
            <a:r>
              <a:rPr lang="en-US" sz="2800" dirty="0" smtClean="0"/>
              <a:t>afford.</a:t>
            </a:r>
          </a:p>
          <a:p>
            <a:pPr marL="0" indent="0">
              <a:buNone/>
            </a:pPr>
            <a:r>
              <a:rPr lang="en-US" sz="4800" dirty="0" smtClean="0"/>
              <a:t>4- </a:t>
            </a:r>
            <a:r>
              <a:rPr lang="en-US" sz="6000" dirty="0" smtClean="0"/>
              <a:t>Make </a:t>
            </a:r>
            <a:r>
              <a:rPr lang="en-US" sz="6000" dirty="0"/>
              <a:t>corrections if needed</a:t>
            </a:r>
          </a:p>
          <a:p>
            <a:pPr marL="457200">
              <a:lnSpc>
                <a:spcPct val="120000"/>
              </a:lnSpc>
              <a:spcBef>
                <a:spcPts val="0"/>
              </a:spcBef>
            </a:pPr>
            <a:r>
              <a:rPr lang="en-US" sz="2800" dirty="0" smtClean="0"/>
              <a:t>Send </a:t>
            </a:r>
            <a:r>
              <a:rPr lang="en-US" sz="2800" dirty="0"/>
              <a:t>all requested documents to the College/University your student has </a:t>
            </a:r>
            <a:r>
              <a:rPr lang="en-US" sz="2800" dirty="0" smtClean="0"/>
              <a:t>chosen</a:t>
            </a:r>
          </a:p>
          <a:p>
            <a:pPr marL="457200">
              <a:lnSpc>
                <a:spcPct val="120000"/>
              </a:lnSpc>
              <a:spcBef>
                <a:spcPts val="0"/>
              </a:spcBef>
            </a:pPr>
            <a:r>
              <a:rPr lang="en-US" sz="2800" dirty="0" smtClean="0"/>
              <a:t>An </a:t>
            </a:r>
            <a:r>
              <a:rPr lang="en-US" sz="2800" dirty="0"/>
              <a:t>award Package will now be created for your student by the Financial Aid offices</a:t>
            </a:r>
          </a:p>
          <a:p>
            <a:pPr marL="457200" indent="-457200">
              <a:lnSpc>
                <a:spcPct val="20000"/>
              </a:lnSpc>
              <a:spcBef>
                <a:spcPts val="600"/>
              </a:spcBef>
            </a:pPr>
            <a:endParaRPr lang="en-US" sz="2800" dirty="0"/>
          </a:p>
          <a:p>
            <a:pPr lvl="1"/>
            <a:endParaRPr lang="en-US" sz="2400" u="sng" dirty="0" smtClean="0">
              <a:solidFill>
                <a:schemeClr val="accent2">
                  <a:lumMod val="75000"/>
                </a:schemeClr>
              </a:solidFill>
            </a:endParaRPr>
          </a:p>
        </p:txBody>
      </p:sp>
    </p:spTree>
    <p:extLst>
      <p:ext uri="{BB962C8B-B14F-4D97-AF65-F5344CB8AC3E}">
        <p14:creationId xmlns:p14="http://schemas.microsoft.com/office/powerpoint/2010/main" val="29347042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anim calcmode="lin" valueType="num">
                                      <p:cBhvr>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500"/>
                                        <p:tgtEl>
                                          <p:spTgt spid="3">
                                            <p:txEl>
                                              <p:pRg st="6" end="6"/>
                                            </p:txEl>
                                          </p:spTgt>
                                        </p:tgtEl>
                                      </p:cBhvr>
                                    </p:animEffect>
                                    <p:anim calcmode="lin" valueType="num">
                                      <p:cBhvr>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500"/>
                                        <p:tgtEl>
                                          <p:spTgt spid="3">
                                            <p:txEl>
                                              <p:pRg st="7" end="7"/>
                                            </p:txEl>
                                          </p:spTgt>
                                        </p:tgtEl>
                                      </p:cBhvr>
                                    </p:animEffect>
                                    <p:anim calcmode="lin" valueType="num">
                                      <p:cBhvr>
                                        <p:cTn id="5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500"/>
                                        <p:tgtEl>
                                          <p:spTgt spid="3">
                                            <p:txEl>
                                              <p:pRg st="8" end="8"/>
                                            </p:txEl>
                                          </p:spTgt>
                                        </p:tgtEl>
                                      </p:cBhvr>
                                    </p:animEffect>
                                    <p:anim calcmode="lin" valueType="num">
                                      <p:cBhvr>
                                        <p:cTn id="6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500"/>
                                        <p:tgtEl>
                                          <p:spTgt spid="3">
                                            <p:txEl>
                                              <p:pRg st="9" end="9"/>
                                            </p:txEl>
                                          </p:spTgt>
                                        </p:tgtEl>
                                      </p:cBhvr>
                                    </p:animEffect>
                                    <p:anim calcmode="lin" valueType="num">
                                      <p:cBhvr>
                                        <p:cTn id="7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500"/>
                                        <p:tgtEl>
                                          <p:spTgt spid="3">
                                            <p:txEl>
                                              <p:pRg st="10" end="10"/>
                                            </p:txEl>
                                          </p:spTgt>
                                        </p:tgtEl>
                                      </p:cBhvr>
                                    </p:animEffect>
                                    <p:anim calcmode="lin" valueType="num">
                                      <p:cBhvr>
                                        <p:cTn id="7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500"/>
                                        <p:tgtEl>
                                          <p:spTgt spid="3">
                                            <p:txEl>
                                              <p:pRg st="11" end="11"/>
                                            </p:txEl>
                                          </p:spTgt>
                                        </p:tgtEl>
                                      </p:cBhvr>
                                    </p:animEffect>
                                    <p:anim calcmode="lin" valueType="num">
                                      <p:cBhvr>
                                        <p:cTn id="8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5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500"/>
                                        <p:tgtEl>
                                          <p:spTgt spid="3">
                                            <p:txEl>
                                              <p:pRg st="12" end="12"/>
                                            </p:txEl>
                                          </p:spTgt>
                                        </p:tgtEl>
                                      </p:cBhvr>
                                    </p:animEffect>
                                    <p:anim calcmode="lin" valueType="num">
                                      <p:cBhvr>
                                        <p:cTn id="92"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5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dirty="0" smtClean="0">
                <a:solidFill>
                  <a:srgbClr val="FF0000"/>
                </a:solidFill>
              </a:rPr>
              <a:t>Mobile App</a:t>
            </a:r>
            <a:br>
              <a:rPr lang="en-US" dirty="0" smtClean="0">
                <a:solidFill>
                  <a:srgbClr val="FF0000"/>
                </a:solidFill>
              </a:rPr>
            </a:br>
            <a:r>
              <a:rPr lang="en-US" dirty="0" smtClean="0">
                <a:solidFill>
                  <a:srgbClr val="FF0000"/>
                </a:solidFill>
              </a:rPr>
              <a:t>     </a:t>
            </a:r>
            <a:r>
              <a:rPr lang="en-US" sz="1400" dirty="0" smtClean="0">
                <a:solidFill>
                  <a:srgbClr val="FF0000"/>
                </a:solidFill>
              </a:rPr>
              <a:t>Available in December </a:t>
            </a:r>
            <a:endParaRPr lang="en-US" dirty="0">
              <a:solidFill>
                <a:srgbClr val="FF0000"/>
              </a:solidFill>
            </a:endParaRPr>
          </a:p>
        </p:txBody>
      </p:sp>
      <p:pic>
        <p:nvPicPr>
          <p:cNvPr id="12" name="Picture 11" descr="The Roles page allows users to select which role they are playing. The role selected dictates the FSA ID needed and how the labels display within the app.  For this presentation, the student role was selected. &#10;" title="myStudentAid Roles Pag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2056067"/>
            <a:ext cx="2556537" cy="4725734"/>
          </a:xfrm>
          <a:prstGeom prst="rect">
            <a:avLst/>
          </a:prstGeom>
        </p:spPr>
      </p:pic>
      <p:pic>
        <p:nvPicPr>
          <p:cNvPr id="13" name="Picture 12" descr="The Login page requires that they provide their FSA ID to enter the app. &#10;" title="myStudentAid Login P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988" y="152400"/>
            <a:ext cx="2636075" cy="4870323"/>
          </a:xfrm>
          <a:prstGeom prst="rect">
            <a:avLst/>
          </a:prstGeom>
        </p:spPr>
      </p:pic>
      <p:sp>
        <p:nvSpPr>
          <p:cNvPr id="14" name="Slide Number Placeholder 2"/>
          <p:cNvSpPr>
            <a:spLocks noGrp="1"/>
          </p:cNvSpPr>
          <p:nvPr>
            <p:ph type="sldNum" sz="quarter" idx="10"/>
          </p:nvPr>
        </p:nvSpPr>
        <p:spPr>
          <a:xfrm>
            <a:off x="533400" y="6645183"/>
            <a:ext cx="1845252" cy="328176"/>
          </a:xfrm>
        </p:spPr>
        <p:txBody>
          <a:bodyPr/>
          <a:lstStyle/>
          <a:p>
            <a:pPr>
              <a:defRPr/>
            </a:pPr>
            <a:fld id="{E130B3EB-6197-4B56-88B1-1D9D49C6A046}" type="slidenum">
              <a:rPr lang="en-US" smtClean="0"/>
              <a:pPr>
                <a:defRPr/>
              </a:pPr>
              <a:t>5</a:t>
            </a:fld>
            <a:endParaRPr lang="en-US"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99" y="5678574"/>
            <a:ext cx="2571528" cy="76286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3011" y="5678574"/>
            <a:ext cx="2619990" cy="762866"/>
          </a:xfrm>
          <a:prstGeom prst="rect">
            <a:avLst/>
          </a:prstGeom>
        </p:spPr>
      </p:pic>
      <p:pic>
        <p:nvPicPr>
          <p:cNvPr id="9" name="Picture 8"/>
          <p:cNvPicPr>
            <a:picLocks noChangeAspect="1"/>
          </p:cNvPicPr>
          <p:nvPr/>
        </p:nvPicPr>
        <p:blipFill>
          <a:blip r:embed="rId7"/>
          <a:stretch>
            <a:fillRect/>
          </a:stretch>
        </p:blipFill>
        <p:spPr>
          <a:xfrm>
            <a:off x="6130497" y="152400"/>
            <a:ext cx="2595351" cy="4870323"/>
          </a:xfrm>
          <a:prstGeom prst="rect">
            <a:avLst/>
          </a:prstGeom>
        </p:spPr>
      </p:pic>
    </p:spTree>
    <p:extLst>
      <p:ext uri="{BB962C8B-B14F-4D97-AF65-F5344CB8AC3E}">
        <p14:creationId xmlns:p14="http://schemas.microsoft.com/office/powerpoint/2010/main" val="227355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pPr eaLnBrk="1" hangingPunct="1"/>
            <a:r>
              <a:rPr lang="en-US" dirty="0" smtClean="0">
                <a:solidFill>
                  <a:srgbClr val="FF0000"/>
                </a:solidFill>
              </a:rPr>
              <a:t>Frequent FAFSA Errors</a:t>
            </a:r>
            <a:endParaRPr lang="en-US" dirty="0">
              <a:solidFill>
                <a:srgbClr val="FF0000"/>
              </a:solidFill>
            </a:endParaRPr>
          </a:p>
        </p:txBody>
      </p:sp>
      <p:sp>
        <p:nvSpPr>
          <p:cNvPr id="91138" name="Rectangle 3"/>
          <p:cNvSpPr>
            <a:spLocks noGrp="1" noChangeArrowheads="1"/>
          </p:cNvSpPr>
          <p:nvPr>
            <p:ph idx="1"/>
          </p:nvPr>
        </p:nvSpPr>
        <p:spPr/>
        <p:txBody>
          <a:bodyPr>
            <a:normAutofit fontScale="85000" lnSpcReduction="20000"/>
          </a:bodyPr>
          <a:lstStyle/>
          <a:p>
            <a:pPr>
              <a:lnSpc>
                <a:spcPct val="90000"/>
              </a:lnSpc>
              <a:spcBef>
                <a:spcPts val="900"/>
              </a:spcBef>
            </a:pPr>
            <a:r>
              <a:rPr lang="en-US" sz="3000" dirty="0" smtClean="0">
                <a:latin typeface="Arial" panose="020B0604020202020204" pitchFamily="34" charset="0"/>
                <a:cs typeface="Arial" panose="020B0604020202020204" pitchFamily="34" charset="0"/>
              </a:rPr>
              <a:t>Social Security Numbers</a:t>
            </a:r>
          </a:p>
          <a:p>
            <a:pPr>
              <a:lnSpc>
                <a:spcPct val="90000"/>
              </a:lnSpc>
              <a:spcBef>
                <a:spcPts val="900"/>
              </a:spcBef>
            </a:pPr>
            <a:r>
              <a:rPr lang="en-US" sz="3000" dirty="0" smtClean="0">
                <a:latin typeface="Arial" panose="020B0604020202020204" pitchFamily="34" charset="0"/>
                <a:cs typeface="Arial" panose="020B0604020202020204" pitchFamily="34" charset="0"/>
              </a:rPr>
              <a:t>Divorced/widowed/remarried parental information</a:t>
            </a:r>
          </a:p>
          <a:p>
            <a:pPr>
              <a:lnSpc>
                <a:spcPct val="90000"/>
              </a:lnSpc>
              <a:spcBef>
                <a:spcPts val="900"/>
              </a:spcBef>
            </a:pPr>
            <a:r>
              <a:rPr lang="en-US" sz="3000" dirty="0" smtClean="0">
                <a:latin typeface="Arial" panose="020B0604020202020204" pitchFamily="34" charset="0"/>
                <a:cs typeface="Arial" panose="020B0604020202020204" pitchFamily="34" charset="0"/>
              </a:rPr>
              <a:t>Income earned by parents/stepparents</a:t>
            </a:r>
          </a:p>
          <a:p>
            <a:pPr>
              <a:lnSpc>
                <a:spcPct val="90000"/>
              </a:lnSpc>
              <a:spcBef>
                <a:spcPts val="900"/>
              </a:spcBef>
            </a:pPr>
            <a:r>
              <a:rPr lang="en-US" sz="3000" dirty="0" smtClean="0">
                <a:latin typeface="Arial" panose="020B0604020202020204" pitchFamily="34" charset="0"/>
                <a:cs typeface="Arial" panose="020B0604020202020204" pitchFamily="34" charset="0"/>
              </a:rPr>
              <a:t>Untaxed income</a:t>
            </a:r>
          </a:p>
          <a:p>
            <a:pPr>
              <a:lnSpc>
                <a:spcPct val="90000"/>
              </a:lnSpc>
              <a:spcBef>
                <a:spcPts val="900"/>
              </a:spcBef>
            </a:pPr>
            <a:r>
              <a:rPr lang="en-US" sz="3000" dirty="0" smtClean="0">
                <a:latin typeface="Arial" panose="020B0604020202020204" pitchFamily="34" charset="0"/>
                <a:cs typeface="Arial" panose="020B0604020202020204" pitchFamily="34" charset="0"/>
              </a:rPr>
              <a:t>U.S. income taxes paid </a:t>
            </a:r>
          </a:p>
          <a:p>
            <a:pPr>
              <a:lnSpc>
                <a:spcPct val="90000"/>
              </a:lnSpc>
              <a:spcBef>
                <a:spcPts val="900"/>
              </a:spcBef>
            </a:pPr>
            <a:r>
              <a:rPr lang="en-US" sz="3000" dirty="0" smtClean="0">
                <a:latin typeface="Arial" panose="020B0604020202020204" pitchFamily="34" charset="0"/>
                <a:cs typeface="Arial" panose="020B0604020202020204" pitchFamily="34" charset="0"/>
              </a:rPr>
              <a:t>Household size</a:t>
            </a:r>
          </a:p>
          <a:p>
            <a:pPr>
              <a:lnSpc>
                <a:spcPct val="90000"/>
              </a:lnSpc>
              <a:spcBef>
                <a:spcPts val="900"/>
              </a:spcBef>
            </a:pPr>
            <a:r>
              <a:rPr lang="en-US" sz="3000" dirty="0" smtClean="0">
                <a:latin typeface="Arial" panose="020B0604020202020204" pitchFamily="34" charset="0"/>
                <a:cs typeface="Arial" panose="020B0604020202020204" pitchFamily="34" charset="0"/>
              </a:rPr>
              <a:t>Number of household members in college</a:t>
            </a:r>
          </a:p>
          <a:p>
            <a:pPr>
              <a:lnSpc>
                <a:spcPct val="90000"/>
              </a:lnSpc>
              <a:spcBef>
                <a:spcPts val="900"/>
              </a:spcBef>
            </a:pPr>
            <a:r>
              <a:rPr lang="en-US" sz="3000" dirty="0" smtClean="0">
                <a:latin typeface="Arial" panose="020B0604020202020204" pitchFamily="34" charset="0"/>
                <a:cs typeface="Arial" panose="020B0604020202020204" pitchFamily="34" charset="0"/>
              </a:rPr>
              <a:t>Real estate and investment net worth</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037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General Types of Aid</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Gift Aid</a:t>
            </a:r>
          </a:p>
          <a:p>
            <a:pPr lvl="1"/>
            <a:r>
              <a:rPr lang="en-US" dirty="0" smtClean="0"/>
              <a:t>Funds such as grants or scholarships that do not require repayment</a:t>
            </a:r>
          </a:p>
          <a:p>
            <a:r>
              <a:rPr lang="en-US" dirty="0" smtClean="0"/>
              <a:t>Self-help</a:t>
            </a:r>
          </a:p>
          <a:p>
            <a:pPr lvl="1"/>
            <a:r>
              <a:rPr lang="en-US" dirty="0" smtClean="0"/>
              <a:t>FWS</a:t>
            </a:r>
          </a:p>
          <a:p>
            <a:pPr lvl="1"/>
            <a:r>
              <a:rPr lang="en-US" dirty="0" smtClean="0"/>
              <a:t>Loans</a:t>
            </a:r>
            <a:endParaRPr lang="en-US" dirty="0"/>
          </a:p>
        </p:txBody>
      </p:sp>
    </p:spTree>
    <p:extLst>
      <p:ext uri="{BB962C8B-B14F-4D97-AF65-F5344CB8AC3E}">
        <p14:creationId xmlns:p14="http://schemas.microsoft.com/office/powerpoint/2010/main" val="1545917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Dive deeper</a:t>
            </a:r>
            <a:endParaRPr lang="en-US" dirty="0"/>
          </a:p>
        </p:txBody>
      </p:sp>
      <p:sp>
        <p:nvSpPr>
          <p:cNvPr id="3" name="Content Placeholder 2"/>
          <p:cNvSpPr>
            <a:spLocks noGrp="1"/>
          </p:cNvSpPr>
          <p:nvPr>
            <p:ph type="subTitle" idx="1"/>
          </p:nvPr>
        </p:nvSpPr>
        <p:spPr>
          <a:xfrm>
            <a:off x="510241" y="4394040"/>
            <a:ext cx="6108101" cy="2082960"/>
          </a:xfrm>
        </p:spPr>
        <p:txBody>
          <a:bodyPr>
            <a:normAutofit fontScale="25000" lnSpcReduction="20000"/>
          </a:bodyPr>
          <a:lstStyle/>
          <a:p>
            <a:pPr marL="0" indent="0">
              <a:buNone/>
            </a:pPr>
            <a:r>
              <a:rPr lang="en-US" sz="2800" dirty="0" smtClean="0"/>
              <a:t>	</a:t>
            </a:r>
            <a:r>
              <a:rPr lang="en-US" sz="9600" dirty="0" smtClean="0"/>
              <a:t>Verification</a:t>
            </a:r>
          </a:p>
          <a:p>
            <a:pPr marL="0" indent="0">
              <a:buNone/>
            </a:pPr>
            <a:r>
              <a:rPr lang="en-US" sz="9600" dirty="0" smtClean="0"/>
              <a:t>         SAP-Standards </a:t>
            </a:r>
            <a:r>
              <a:rPr lang="en-US" sz="9600" dirty="0"/>
              <a:t>of Academic Progress</a:t>
            </a:r>
            <a:endParaRPr lang="en-US" sz="9600" dirty="0" smtClean="0"/>
          </a:p>
          <a:p>
            <a:pPr marL="0" indent="0">
              <a:buNone/>
            </a:pPr>
            <a:r>
              <a:rPr lang="en-US" sz="9600" dirty="0"/>
              <a:t>	</a:t>
            </a:r>
            <a:r>
              <a:rPr lang="en-US" sz="9600" dirty="0" smtClean="0"/>
              <a:t>Cost of Attendance/Budget</a:t>
            </a:r>
            <a:endParaRPr lang="en-US" sz="9600" dirty="0"/>
          </a:p>
          <a:p>
            <a:pPr marL="0" indent="0">
              <a:buNone/>
            </a:pPr>
            <a:r>
              <a:rPr lang="en-US" sz="9600" dirty="0"/>
              <a:t>	</a:t>
            </a:r>
            <a:r>
              <a:rPr lang="en-US" sz="9600" dirty="0" smtClean="0"/>
              <a:t>Scholarships</a:t>
            </a:r>
            <a:endParaRPr lang="en-US" sz="9600" dirty="0"/>
          </a:p>
          <a:p>
            <a:pPr marL="0" indent="0">
              <a:buNone/>
            </a:pPr>
            <a:r>
              <a:rPr lang="en-US" sz="9600" dirty="0" smtClean="0"/>
              <a:t>	Loans</a:t>
            </a:r>
          </a:p>
          <a:p>
            <a:pPr marL="0" indent="0">
              <a:buNone/>
            </a:pPr>
            <a:r>
              <a:rPr lang="en-US" sz="2800" dirty="0"/>
              <a:t>	</a:t>
            </a:r>
            <a:endParaRPr lang="en-US" dirty="0"/>
          </a:p>
        </p:txBody>
      </p:sp>
    </p:spTree>
    <p:extLst>
      <p:ext uri="{BB962C8B-B14F-4D97-AF65-F5344CB8AC3E}">
        <p14:creationId xmlns:p14="http://schemas.microsoft.com/office/powerpoint/2010/main" val="359605721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2600" y="2133600"/>
            <a:ext cx="3400426" cy="4191000"/>
          </a:xfrm>
        </p:spPr>
        <p:txBody>
          <a:bodyPr>
            <a:normAutofit fontScale="70000" lnSpcReduction="20000"/>
          </a:bodyPr>
          <a:lstStyle/>
          <a:p>
            <a:r>
              <a:rPr lang="en-US" sz="2800" dirty="0" smtClean="0"/>
              <a:t>30% to 35% of all FAFSA filers are selected</a:t>
            </a:r>
          </a:p>
          <a:p>
            <a:r>
              <a:rPr lang="en-US" sz="2800" dirty="0" smtClean="0"/>
              <a:t>Some schools verify 100% of filers</a:t>
            </a:r>
          </a:p>
          <a:p>
            <a:r>
              <a:rPr lang="en-US" sz="2800" dirty="0" smtClean="0"/>
              <a:t>You may link your taxes to your FAFSA (DRT)</a:t>
            </a:r>
          </a:p>
          <a:p>
            <a:r>
              <a:rPr lang="en-US" sz="2800" dirty="0" smtClean="0"/>
              <a:t>Documents that may be requested to verify information on the FAFSA	</a:t>
            </a:r>
          </a:p>
          <a:p>
            <a:pPr lvl="1"/>
            <a:r>
              <a:rPr lang="en-US" sz="2800" dirty="0" smtClean="0"/>
              <a:t>Tax transcripts for parents and students</a:t>
            </a:r>
          </a:p>
          <a:p>
            <a:pPr lvl="1"/>
            <a:r>
              <a:rPr lang="en-US" sz="2800" dirty="0" smtClean="0"/>
              <a:t>Verification worksheet</a:t>
            </a:r>
          </a:p>
          <a:p>
            <a:pPr lvl="1"/>
            <a:r>
              <a:rPr lang="en-US" sz="2800" dirty="0" smtClean="0"/>
              <a:t>Maybe W-2’s Parents and Students</a:t>
            </a:r>
            <a:endParaRPr lang="en-US" sz="2800" dirty="0"/>
          </a:p>
        </p:txBody>
      </p:sp>
      <p:sp>
        <p:nvSpPr>
          <p:cNvPr id="4" name="TextBox 3"/>
          <p:cNvSpPr txBox="1"/>
          <p:nvPr/>
        </p:nvSpPr>
        <p:spPr>
          <a:xfrm>
            <a:off x="457200" y="991969"/>
            <a:ext cx="7092616" cy="646331"/>
          </a:xfrm>
          <a:prstGeom prst="rect">
            <a:avLst/>
          </a:prstGeom>
          <a:noFill/>
        </p:spPr>
        <p:txBody>
          <a:bodyPr wrap="square" rtlCol="0">
            <a:spAutoFit/>
          </a:bodyPr>
          <a:lstStyle/>
          <a:p>
            <a:r>
              <a:rPr lang="en-US" sz="3600" dirty="0">
                <a:solidFill>
                  <a:srgbClr val="FF0000"/>
                </a:solidFill>
              </a:rPr>
              <a:t>Verification</a:t>
            </a:r>
            <a:endParaRPr lang="en-US" sz="3600" b="1" dirty="0">
              <a:solidFill>
                <a:srgbClr val="FF0000"/>
              </a:solidFill>
            </a:endParaRPr>
          </a:p>
        </p:txBody>
      </p:sp>
      <p:pic>
        <p:nvPicPr>
          <p:cNvPr id="2" name="Picture 1"/>
          <p:cNvPicPr>
            <a:picLocks noChangeAspect="1"/>
          </p:cNvPicPr>
          <p:nvPr/>
        </p:nvPicPr>
        <p:blipFill>
          <a:blip r:embed="rId3"/>
          <a:stretch>
            <a:fillRect/>
          </a:stretch>
        </p:blipFill>
        <p:spPr>
          <a:xfrm>
            <a:off x="76199" y="2057400"/>
            <a:ext cx="5508171" cy="4191000"/>
          </a:xfrm>
          <a:prstGeom prst="rect">
            <a:avLst/>
          </a:prstGeom>
        </p:spPr>
      </p:pic>
      <p:sp>
        <p:nvSpPr>
          <p:cNvPr id="5" name="Rounded Rectangle 4"/>
          <p:cNvSpPr/>
          <p:nvPr/>
        </p:nvSpPr>
        <p:spPr>
          <a:xfrm>
            <a:off x="3276600" y="3124200"/>
            <a:ext cx="2286000" cy="457200"/>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11601"/>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3254</TotalTime>
  <Words>1494</Words>
  <Application>Microsoft Office PowerPoint</Application>
  <PresentationFormat>On-screen Show (4:3)</PresentationFormat>
  <Paragraphs>304</Paragraphs>
  <Slides>34</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Lucida Grande</vt:lpstr>
      <vt:lpstr>Trebuchet MS</vt:lpstr>
      <vt:lpstr>Wingdings</vt:lpstr>
      <vt:lpstr>Berlin</vt:lpstr>
      <vt:lpstr>How to pay  for college</vt:lpstr>
      <vt:lpstr>It’s all about the FAFSA</vt:lpstr>
      <vt:lpstr>Who is Eligible for Federal Student Aid?</vt:lpstr>
      <vt:lpstr>The steps:</vt:lpstr>
      <vt:lpstr>      Mobile App      Available in December </vt:lpstr>
      <vt:lpstr>Frequent FAFSA Errors</vt:lpstr>
      <vt:lpstr>General Types of Aid</vt:lpstr>
      <vt:lpstr>Dive deeper</vt:lpstr>
      <vt:lpstr>PowerPoint Presentation</vt:lpstr>
      <vt:lpstr>Satisfactory Academic Progress</vt:lpstr>
      <vt:lpstr>What is Cost of Attendance (COA)?                   (often referred to as a budget)</vt:lpstr>
      <vt:lpstr>Why does the COA matter?</vt:lpstr>
      <vt:lpstr>Financial Need</vt:lpstr>
      <vt:lpstr>Scholarships</vt:lpstr>
      <vt:lpstr>Institutional Scholarships</vt:lpstr>
      <vt:lpstr>MD State Scholarships</vt:lpstr>
      <vt:lpstr>Outside Scholarships</vt:lpstr>
      <vt:lpstr>How to find outside scholarships</vt:lpstr>
      <vt:lpstr>Outside scholarship tips</vt:lpstr>
      <vt:lpstr>Loans of all types</vt:lpstr>
      <vt:lpstr>Federal Loan Documents/Application</vt:lpstr>
      <vt:lpstr>Where to find more loan answers</vt:lpstr>
      <vt:lpstr>Loans</vt:lpstr>
      <vt:lpstr>Federal Parent PLUS loans</vt:lpstr>
      <vt:lpstr>Annual Student Loan Acknowledgment-new for 21-22</vt:lpstr>
      <vt:lpstr>Loan Repayment</vt:lpstr>
      <vt:lpstr>Loan Forgiveness/Discharge-federal loans</vt:lpstr>
      <vt:lpstr>Self Help/Other Loans</vt:lpstr>
      <vt:lpstr>Additional Aid</vt:lpstr>
      <vt:lpstr>Options for parent</vt:lpstr>
      <vt:lpstr>VA Benefits</vt:lpstr>
      <vt:lpstr>Planning ahead</vt:lpstr>
      <vt:lpstr>Helpful Web Sites: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Financing Your Students Education</dc:title>
  <dc:creator>Rood, Yvette</dc:creator>
  <cp:lastModifiedBy>Rood, Yvette</cp:lastModifiedBy>
  <cp:revision>109</cp:revision>
  <cp:lastPrinted>2019-10-15T19:01:53Z</cp:lastPrinted>
  <dcterms:created xsi:type="dcterms:W3CDTF">2017-10-16T16:12:34Z</dcterms:created>
  <dcterms:modified xsi:type="dcterms:W3CDTF">2020-10-27T18:05:35Z</dcterms:modified>
</cp:coreProperties>
</file>